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257" r:id="rId3"/>
    <p:sldId id="291" r:id="rId4"/>
    <p:sldId id="258" r:id="rId5"/>
    <p:sldId id="261" r:id="rId6"/>
    <p:sldId id="259" r:id="rId7"/>
    <p:sldId id="293" r:id="rId8"/>
    <p:sldId id="260" r:id="rId9"/>
    <p:sldId id="263" r:id="rId10"/>
    <p:sldId id="264" r:id="rId11"/>
    <p:sldId id="294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92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031" autoAdjust="0"/>
    <p:restoredTop sz="94660"/>
  </p:normalViewPr>
  <p:slideViewPr>
    <p:cSldViewPr>
      <p:cViewPr varScale="1">
        <p:scale>
          <a:sx n="82" d="100"/>
          <a:sy n="82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F1A43-7CDB-49DC-9BA5-B0AD975F72F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D89A-421D-422F-AA3F-D3706D6D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89A-421D-422F-AA3F-D3706D6D8D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4852-E314-4CE5-8DB2-6C6239D4D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72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E7DDA-1053-4B98-8AC5-C030825E17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5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F1C3F-864E-453C-ABC6-5C6A8A9D57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872F9-B0ED-4835-9C3E-AC0AE23209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EAB0F-4D23-41A2-BD52-9B5BFE4A0B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2F1A8-83A5-46B6-98B9-D293B3AAE6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6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C4471-A942-4D6F-9FB0-990B83CDD9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90B11-BECE-47E7-902B-1FCA491CCF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B521-D4E2-411F-AA94-A6D8CE4283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71103-089F-41D3-99F4-9CE39A755F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2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6C302-92CB-494E-A2ED-71792BA566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8985227D-42C8-45A5-B2AA-6747B333ED8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Ch. </a:t>
            </a:r>
            <a:r>
              <a:rPr lang="en-US" altLang="en-US"/>
              <a:t>13 Notes/Unit 8</a:t>
            </a:r>
            <a:br>
              <a:rPr lang="en-US" altLang="en-US"/>
            </a:br>
            <a:r>
              <a:rPr lang="en-US" altLang="en-US"/>
              <a:t>“Manifest Destiny”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/>
              <a:t>Trails Heading West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/>
              <a:t>The Texas Revolution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/>
              <a:t>War with Mexico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/>
              <a:t>California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Independence for Texas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5711" y="1600200"/>
            <a:ext cx="46482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-When did Florida become a State?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 dirty="0"/>
              <a:t>March 3, 1845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-What other State had to be added to keep the balance of free/slave states?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 dirty="0"/>
              <a:t>Iowa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E6C99-567A-48FF-AA74-319F20AD4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55" y="1905000"/>
            <a:ext cx="4463075" cy="365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1AE0-22AB-4874-9C27-51A356FE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D1D4F-882C-4B53-B623-FAA80846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76800"/>
          </a:xfrm>
        </p:spPr>
        <p:txBody>
          <a:bodyPr/>
          <a:lstStyle/>
          <a:p>
            <a:r>
              <a:rPr lang="en-US" dirty="0"/>
              <a:t>Much like the U.S. what did Mexico have to win from a European power?</a:t>
            </a:r>
          </a:p>
          <a:p>
            <a:pPr marL="0" indent="0">
              <a:buNone/>
            </a:pPr>
            <a:r>
              <a:rPr lang="en-US" dirty="0"/>
              <a:t>	Independence</a:t>
            </a:r>
          </a:p>
          <a:p>
            <a:r>
              <a:rPr lang="en-US" dirty="0"/>
              <a:t>Define Tejanos:</a:t>
            </a:r>
          </a:p>
          <a:p>
            <a:pPr marL="0" indent="0">
              <a:buNone/>
            </a:pPr>
            <a:r>
              <a:rPr lang="en-US" dirty="0"/>
              <a:t>	Mexican’s who claimed Texas as their home.</a:t>
            </a:r>
          </a:p>
          <a:p>
            <a:r>
              <a:rPr lang="en-US" dirty="0"/>
              <a:t>Who was the first American to bring families to settle in Texas?</a:t>
            </a:r>
          </a:p>
          <a:p>
            <a:pPr marL="0" indent="0">
              <a:buNone/>
            </a:pPr>
            <a:r>
              <a:rPr lang="en-US" dirty="0"/>
              <a:t>	Stephen F. Austin</a:t>
            </a:r>
          </a:p>
        </p:txBody>
      </p:sp>
    </p:spTree>
    <p:extLst>
      <p:ext uri="{BB962C8B-B14F-4D97-AF65-F5344CB8AC3E}">
        <p14:creationId xmlns:p14="http://schemas.microsoft.com/office/powerpoint/2010/main" val="469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altLang="en-US" dirty="0"/>
              <a:t>Land Grants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889" y="1752600"/>
            <a:ext cx="7642578" cy="6019800"/>
          </a:xfrm>
        </p:spPr>
        <p:txBody>
          <a:bodyPr/>
          <a:lstStyle/>
          <a:p>
            <a:r>
              <a:rPr lang="en-US" altLang="en-US" dirty="0"/>
              <a:t>How many families joined him?</a:t>
            </a:r>
          </a:p>
          <a:p>
            <a:pPr marL="0" indent="0">
              <a:buNone/>
            </a:pPr>
            <a:r>
              <a:rPr lang="en-US" altLang="en-US" dirty="0"/>
              <a:t>	300</a:t>
            </a:r>
          </a:p>
          <a:p>
            <a:r>
              <a:rPr lang="en-US" altLang="en-US" dirty="0"/>
              <a:t>Four requirements to move to Texas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/>
              <a:t>	1.  Learn Spanish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/>
              <a:t>	2.  Become Mexican citizens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/>
              <a:t>	3.  Convert to Catholicism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/>
              <a:t>	4.  Obey Laws of Mexico-No Slaves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Growing Tension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u="sng" dirty="0"/>
              <a:t>In 1830 – Americans greatly outnumbered Tejanos.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Worried that they would lose Texas, Mexico issued a </a:t>
            </a:r>
            <a:r>
              <a:rPr lang="en-US" altLang="en-US" sz="2800" u="sng" dirty="0"/>
              <a:t>Decree-</a:t>
            </a:r>
            <a:r>
              <a:rPr lang="en-US" altLang="en-US" sz="2800" dirty="0"/>
              <a:t>An Official order</a:t>
            </a:r>
            <a:r>
              <a:rPr lang="en-US" altLang="en-US" sz="2800" u="sng" dirty="0"/>
              <a:t> that stopped all immigration from the U.S.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Sam </a:t>
            </a:r>
            <a:r>
              <a:rPr lang="en-US" altLang="en-US" sz="2800" u="sng" dirty="0"/>
              <a:t>Houston</a:t>
            </a:r>
            <a:r>
              <a:rPr lang="en-US" altLang="en-US" sz="2800" dirty="0"/>
              <a:t> was sent to Mexico to make peace, but those efforts failed.  Many Texans, including </a:t>
            </a:r>
            <a:r>
              <a:rPr lang="en-US" altLang="en-US" sz="2800" u="sng" dirty="0"/>
              <a:t>Tejanos</a:t>
            </a:r>
            <a:r>
              <a:rPr lang="en-US" altLang="en-US" sz="2800" dirty="0"/>
              <a:t> began planning to break away from Mexico.</a:t>
            </a:r>
          </a:p>
          <a:p>
            <a:r>
              <a:rPr lang="en-US" altLang="en-US" sz="2800" dirty="0"/>
              <a:t>Who was President of Mexico?</a:t>
            </a:r>
          </a:p>
          <a:p>
            <a:pPr marL="0" indent="0">
              <a:buNone/>
            </a:pPr>
            <a:r>
              <a:rPr lang="en-US" altLang="en-US" sz="2800" dirty="0"/>
              <a:t>	-</a:t>
            </a:r>
            <a:r>
              <a:rPr lang="en-US" altLang="en-US" sz="2800" u="sng" dirty="0"/>
              <a:t>Antonio Lopez de Santa Anna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 </a:t>
            </a:r>
            <a:r>
              <a:rPr lang="en-US" altLang="en-US" err="1"/>
              <a:t>II</a:t>
            </a:r>
            <a:r>
              <a:rPr lang="en-US" altLang="en-US"/>
              <a:t>: Texas </a:t>
            </a:r>
            <a:r>
              <a:rPr lang="en-US" altLang="en-US" dirty="0"/>
              <a:t>Revolution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414889"/>
          </a:xfrm>
        </p:spPr>
        <p:txBody>
          <a:bodyPr/>
          <a:lstStyle/>
          <a:p>
            <a:r>
              <a:rPr lang="en-US" altLang="en-US" sz="2800" dirty="0"/>
              <a:t>1. The Alamo</a:t>
            </a:r>
          </a:p>
          <a:p>
            <a:pPr marL="0" indent="0">
              <a:buNone/>
            </a:pPr>
            <a:r>
              <a:rPr lang="en-US" altLang="en-US" sz="2800" dirty="0"/>
              <a:t>	December </a:t>
            </a:r>
            <a:r>
              <a:rPr lang="en-US" altLang="en-US" sz="2800" u="sng" dirty="0"/>
              <a:t>1835</a:t>
            </a:r>
          </a:p>
          <a:p>
            <a:pPr marL="0" indent="0">
              <a:buNone/>
            </a:pPr>
            <a:r>
              <a:rPr lang="en-US" altLang="en-US" sz="2800" dirty="0"/>
              <a:t>-Texans captured </a:t>
            </a:r>
            <a:r>
              <a:rPr lang="en-US" altLang="en-US" sz="2800" u="sng" dirty="0"/>
              <a:t>San Antonio </a:t>
            </a:r>
            <a:r>
              <a:rPr lang="en-US" altLang="en-US" sz="2800" dirty="0"/>
              <a:t>from a larger Mexican force.</a:t>
            </a:r>
          </a:p>
          <a:p>
            <a:pPr marL="0" indent="0">
              <a:buNone/>
            </a:pPr>
            <a:r>
              <a:rPr lang="en-US" altLang="en-US" sz="2800" dirty="0"/>
              <a:t>-This enraged </a:t>
            </a:r>
            <a:r>
              <a:rPr lang="en-US" altLang="en-US" sz="2800" u="sng" dirty="0"/>
              <a:t>Santa Anna </a:t>
            </a:r>
            <a:r>
              <a:rPr lang="en-US" altLang="en-US" sz="2800" dirty="0"/>
              <a:t>who found a small Texan force barricaded in a mission called the Alamo.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C7FDD-D5B5-4D0C-AC4D-F437CC01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97" y="1594555"/>
            <a:ext cx="3761535" cy="247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Battle of the Alamo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724400" cy="3886200"/>
          </a:xfrm>
        </p:spPr>
        <p:txBody>
          <a:bodyPr/>
          <a:lstStyle/>
          <a:p>
            <a:r>
              <a:rPr lang="en-US" altLang="en-US" sz="2800" u="sng" dirty="0"/>
              <a:t>180 </a:t>
            </a:r>
            <a:r>
              <a:rPr lang="en-US" altLang="en-US" sz="2800" dirty="0"/>
              <a:t>total soldiers took on several thousand Mexican soldiers.</a:t>
            </a:r>
          </a:p>
          <a:p>
            <a:r>
              <a:rPr lang="en-US" altLang="en-US" sz="2800" dirty="0"/>
              <a:t>The Texan forces included:</a:t>
            </a:r>
          </a:p>
          <a:p>
            <a:pPr marL="0" indent="0">
              <a:buNone/>
            </a:pPr>
            <a:r>
              <a:rPr lang="en-US" altLang="en-US" sz="2800" dirty="0"/>
              <a:t>	1.  Davy Crockett</a:t>
            </a:r>
          </a:p>
          <a:p>
            <a:pPr marL="0" indent="0">
              <a:buNone/>
            </a:pPr>
            <a:r>
              <a:rPr lang="en-US" altLang="en-US" sz="2800" dirty="0"/>
              <a:t>	2.  William B. Travis</a:t>
            </a:r>
          </a:p>
          <a:p>
            <a:pPr marL="0" indent="0">
              <a:buNone/>
            </a:pPr>
            <a:r>
              <a:rPr lang="en-US" altLang="en-US" sz="2800" dirty="0"/>
              <a:t>	3.  Jim Bowie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2BB6B-C794-4295-9EE3-AD1348BBF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33" y="2819400"/>
            <a:ext cx="4572000" cy="334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Alamo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724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/>
              <a:t>The Battle lasted </a:t>
            </a:r>
            <a:r>
              <a:rPr lang="en-US" altLang="en-US" sz="2800" b="1" u="sng" dirty="0"/>
              <a:t>13 </a:t>
            </a:r>
            <a:r>
              <a:rPr lang="en-US" altLang="en-US" sz="2800" b="1" dirty="0"/>
              <a:t>days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In the end </a:t>
            </a:r>
            <a:r>
              <a:rPr lang="en-US" altLang="en-US" sz="2800" b="1" u="sng" dirty="0"/>
              <a:t>all</a:t>
            </a:r>
            <a:r>
              <a:rPr lang="en-US" altLang="en-US" sz="2800" b="1" dirty="0"/>
              <a:t> of the defenders were killed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Only a few </a:t>
            </a:r>
            <a:r>
              <a:rPr lang="en-US" altLang="en-US" sz="2800" b="1" u="sng" dirty="0"/>
              <a:t>women and children </a:t>
            </a:r>
            <a:r>
              <a:rPr lang="en-US" altLang="en-US" sz="2800" b="1" dirty="0"/>
              <a:t>survived.</a:t>
            </a:r>
            <a:endParaRPr lang="en-US" altLang="en-US" sz="2800" b="1" u="sng" dirty="0"/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Instead of scaring the Texans, the Alamo provided them with a rallying cry:  </a:t>
            </a:r>
            <a:r>
              <a:rPr lang="en-US" altLang="en-US" sz="2800" b="1" u="sng" dirty="0"/>
              <a:t>“Remember the Alamo!”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4A45A-8D01-455D-AB66-9F267B558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4134350" cy="31480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2. Independence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572000" cy="3886200"/>
          </a:xfrm>
        </p:spPr>
        <p:txBody>
          <a:bodyPr/>
          <a:lstStyle/>
          <a:p>
            <a:r>
              <a:rPr lang="en-US" altLang="en-US" sz="2800" dirty="0"/>
              <a:t>Texans declared independence on </a:t>
            </a:r>
            <a:r>
              <a:rPr lang="en-US" altLang="en-US" sz="2800" u="sng" dirty="0"/>
              <a:t>March 2 </a:t>
            </a:r>
            <a:r>
              <a:rPr lang="en-US" altLang="en-US" sz="2800" dirty="0"/>
              <a:t>of 1836.</a:t>
            </a:r>
          </a:p>
          <a:p>
            <a:r>
              <a:rPr lang="en-US" altLang="en-US" sz="2800" dirty="0"/>
              <a:t>Who was made Commander-In-Chief of the Texan forces:</a:t>
            </a:r>
          </a:p>
          <a:p>
            <a:pPr marL="0" indent="0">
              <a:buNone/>
            </a:pPr>
            <a:r>
              <a:rPr lang="en-US" altLang="en-US" sz="2800" dirty="0"/>
              <a:t>	Sam Houston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B008E-0CA3-4450-9D6F-09ADEA189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23" y="457200"/>
            <a:ext cx="4092366" cy="2052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7AA17-315E-4AE1-9886-F69E586FB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9" y="2552171"/>
            <a:ext cx="3419263" cy="434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Battle of San Jacinto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altLang="en-US" dirty="0"/>
              <a:t>The Texan army consisted of </a:t>
            </a:r>
            <a:r>
              <a:rPr lang="en-US" altLang="en-US" u="sng" dirty="0"/>
              <a:t>900</a:t>
            </a:r>
            <a:r>
              <a:rPr lang="en-US" altLang="en-US" dirty="0"/>
              <a:t> troops vs a Mexican army of </a:t>
            </a:r>
            <a:r>
              <a:rPr lang="en-US" altLang="en-US" u="sng" dirty="0"/>
              <a:t>1300</a:t>
            </a:r>
            <a:r>
              <a:rPr lang="en-US" altLang="en-US" dirty="0"/>
              <a:t> troops.</a:t>
            </a:r>
          </a:p>
          <a:p>
            <a:r>
              <a:rPr lang="en-US" altLang="en-US" dirty="0"/>
              <a:t> On April 21, the Texans launched a surprise attack shouting, “Remember the Alamo”.  They killed more than </a:t>
            </a:r>
            <a:r>
              <a:rPr lang="en-US" altLang="en-US" u="sng" dirty="0"/>
              <a:t>600</a:t>
            </a:r>
            <a:r>
              <a:rPr lang="en-US" altLang="en-US" dirty="0"/>
              <a:t> troops and captured </a:t>
            </a:r>
            <a:r>
              <a:rPr lang="en-US" altLang="en-US" u="sng" dirty="0"/>
              <a:t>700</a:t>
            </a:r>
            <a:r>
              <a:rPr lang="en-US" altLang="en-US" dirty="0"/>
              <a:t> including </a:t>
            </a:r>
            <a:r>
              <a:rPr lang="en-US" altLang="en-US" u="sng" dirty="0"/>
              <a:t>Santa Anna.  </a:t>
            </a:r>
          </a:p>
          <a:p>
            <a:r>
              <a:rPr lang="en-US" altLang="en-US" dirty="0"/>
              <a:t>On May 14, </a:t>
            </a:r>
            <a:r>
              <a:rPr lang="en-US" altLang="en-US" u="sng" dirty="0"/>
              <a:t>1836</a:t>
            </a:r>
            <a:r>
              <a:rPr lang="en-US" altLang="en-US" dirty="0"/>
              <a:t>, Santa Anna signed a treaty recognizing Texas as independent.</a:t>
            </a:r>
            <a:endParaRPr lang="en-US" altLang="en-US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The Lone Star Republic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778" y="15240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Who was Texas’ first President?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	-</a:t>
            </a:r>
            <a:r>
              <a:rPr lang="en-US" altLang="en-US" sz="2800" u="sng" dirty="0"/>
              <a:t>Sam Houston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Vice President?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	</a:t>
            </a:r>
            <a:r>
              <a:rPr lang="en-US" altLang="en-US" sz="2800" u="sng" dirty="0"/>
              <a:t>-Mirabeau Lamar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Define Annex: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	-</a:t>
            </a:r>
            <a:r>
              <a:rPr lang="en-US" altLang="en-US" sz="2800" u="sng" dirty="0"/>
              <a:t>Take control of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Why did President Andrew Jackson refuse to add Texas as a state?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	</a:t>
            </a:r>
            <a:r>
              <a:rPr lang="en-US" altLang="en-US" sz="2800" u="sng" dirty="0"/>
              <a:t>-Didn’t want to change balance in Congress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Finally, in 1845, President Polk annexed Texas as a State.  The South got Texas as a slave state and the North would get </a:t>
            </a:r>
            <a:r>
              <a:rPr lang="en-US" altLang="en-US" sz="2800" u="sng" dirty="0"/>
              <a:t>Oregon</a:t>
            </a:r>
            <a:r>
              <a:rPr lang="en-US" alt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FDE92-76D0-4510-9636-E6E7E6435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2261"/>
            <a:ext cx="2607750" cy="3510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I.  Three Trails Heading West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67" y="1676400"/>
            <a:ext cx="6172200" cy="4724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dirty="0"/>
              <a:t>The Oregon Trail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-Independence, </a:t>
            </a:r>
            <a:r>
              <a:rPr lang="en-US" altLang="en-US" sz="2800" u="sng" dirty="0"/>
              <a:t>Missouri</a:t>
            </a:r>
            <a:r>
              <a:rPr lang="en-US" altLang="en-US" sz="2800" dirty="0"/>
              <a:t> to</a:t>
            </a:r>
            <a:r>
              <a:rPr lang="en-US" altLang="en-US" sz="2800" u="sng" dirty="0"/>
              <a:t> </a:t>
            </a:r>
            <a:r>
              <a:rPr lang="en-US" altLang="en-US" sz="2800" dirty="0"/>
              <a:t>Oregon Country</a:t>
            </a:r>
            <a:br>
              <a:rPr lang="en-US" altLang="en-US" sz="2800" dirty="0"/>
            </a:br>
            <a:r>
              <a:rPr lang="en-US" altLang="en-US" sz="2800" dirty="0"/>
              <a:t>-People started following the trail to settle in the </a:t>
            </a:r>
            <a:r>
              <a:rPr lang="en-US" altLang="en-US" sz="2800" u="sng" dirty="0"/>
              <a:t>1830’s</a:t>
            </a:r>
            <a:r>
              <a:rPr lang="en-US" altLang="en-US" sz="2800" dirty="0"/>
              <a:t>.</a:t>
            </a:r>
            <a:endParaRPr lang="en-US" altLang="en-US" sz="2800" u="sng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-Among the first settlers were </a:t>
            </a:r>
            <a:r>
              <a:rPr lang="en-US" altLang="en-US" sz="2800" u="sng" dirty="0"/>
              <a:t>missionaries</a:t>
            </a:r>
            <a:r>
              <a:rPr lang="en-US" altLang="en-US" sz="2800" dirty="0"/>
              <a:t> who went to bring Christianity to the Cayuse people at the present site of </a:t>
            </a:r>
            <a:r>
              <a:rPr lang="en-US" altLang="en-US" sz="2800" u="sng" dirty="0"/>
              <a:t>Walla Walla</a:t>
            </a:r>
            <a:r>
              <a:rPr lang="en-US" altLang="en-US" sz="2800" dirty="0"/>
              <a:t>.  They were led by Dr. </a:t>
            </a:r>
            <a:r>
              <a:rPr lang="en-US" altLang="en-US" sz="2800" u="sng" dirty="0"/>
              <a:t>Marcus Whitman</a:t>
            </a:r>
            <a:r>
              <a:rPr lang="en-US" altLang="en-US" sz="2800" dirty="0"/>
              <a:t>.  However, all in this group were </a:t>
            </a:r>
            <a:r>
              <a:rPr lang="en-US" altLang="en-US" sz="2800" u="sng" dirty="0"/>
              <a:t>killed</a:t>
            </a:r>
            <a:r>
              <a:rPr lang="en-US" altLang="en-US" sz="2800" dirty="0"/>
              <a:t>. </a:t>
            </a:r>
          </a:p>
        </p:txBody>
      </p:sp>
      <p:pic>
        <p:nvPicPr>
          <p:cNvPr id="4100" name="Picture 4" descr="oregon-tr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97" y="1477433"/>
            <a:ext cx="304630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mon-place.org/vol-09/no-01/edling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70767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7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371600"/>
          </a:xfrm>
        </p:spPr>
        <p:txBody>
          <a:bodyPr/>
          <a:lstStyle/>
          <a:p>
            <a:r>
              <a:rPr lang="en-US" altLang="en-US" dirty="0"/>
              <a:t>3.  War with Mexico Ch. 13/3</a:t>
            </a:r>
            <a:br>
              <a:rPr lang="en-US" altLang="en-US" dirty="0"/>
            </a:br>
            <a:r>
              <a:rPr lang="en-US" altLang="en-US" dirty="0"/>
              <a:t>1846-48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altLang="en-US" dirty="0"/>
              <a:t>President Polk saw </a:t>
            </a:r>
            <a:r>
              <a:rPr lang="en-US" altLang="en-US" u="sng" dirty="0"/>
              <a:t>New Mexico</a:t>
            </a:r>
            <a:r>
              <a:rPr lang="en-US" altLang="en-US" dirty="0"/>
              <a:t> and </a:t>
            </a:r>
            <a:r>
              <a:rPr lang="en-US" altLang="en-US" u="sng" dirty="0"/>
              <a:t>California</a:t>
            </a:r>
            <a:r>
              <a:rPr lang="en-US" altLang="en-US" dirty="0"/>
              <a:t> as part of the U.S., Mexico didn’t.</a:t>
            </a:r>
          </a:p>
          <a:p>
            <a:r>
              <a:rPr lang="en-US" altLang="en-US" dirty="0"/>
              <a:t>The big issue was the border between </a:t>
            </a:r>
            <a:r>
              <a:rPr lang="en-US" altLang="en-US" u="sng" dirty="0"/>
              <a:t>Texas</a:t>
            </a:r>
            <a:r>
              <a:rPr lang="en-US" altLang="en-US" dirty="0"/>
              <a:t> and Mexico</a:t>
            </a:r>
          </a:p>
          <a:p>
            <a:r>
              <a:rPr lang="en-US" altLang="en-US" dirty="0"/>
              <a:t>U.S. thought the </a:t>
            </a:r>
            <a:r>
              <a:rPr lang="en-US" altLang="en-US" u="sng" dirty="0"/>
              <a:t>Rio Grande</a:t>
            </a:r>
            <a:r>
              <a:rPr lang="en-US" altLang="en-US" dirty="0"/>
              <a:t> River was the border</a:t>
            </a:r>
          </a:p>
          <a:p>
            <a:r>
              <a:rPr lang="en-US" altLang="en-US" dirty="0"/>
              <a:t>Mexico thought the </a:t>
            </a:r>
            <a:r>
              <a:rPr lang="en-US" altLang="en-US" u="sng" dirty="0"/>
              <a:t>Nueces</a:t>
            </a:r>
            <a:r>
              <a:rPr lang="en-US" altLang="en-US" dirty="0"/>
              <a:t> River was the border.</a:t>
            </a:r>
          </a:p>
        </p:txBody>
      </p:sp>
      <p:pic>
        <p:nvPicPr>
          <p:cNvPr id="23556" name="Picture 4" descr="po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0"/>
            <a:ext cx="1566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713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altLang="en-US" dirty="0"/>
              <a:t>Conflict Begins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543800" cy="6019800"/>
          </a:xfrm>
        </p:spPr>
        <p:txBody>
          <a:bodyPr/>
          <a:lstStyle/>
          <a:p>
            <a:r>
              <a:rPr lang="en-US" altLang="en-US" dirty="0"/>
              <a:t>How much money did the US offer for California and New Mexico?  </a:t>
            </a:r>
          </a:p>
          <a:p>
            <a:pPr marL="0" indent="0">
              <a:buNone/>
            </a:pPr>
            <a:r>
              <a:rPr lang="en-US" altLang="en-US" dirty="0"/>
              <a:t>	-$30 Million</a:t>
            </a:r>
          </a:p>
          <a:p>
            <a:r>
              <a:rPr lang="en-US" altLang="en-US" dirty="0"/>
              <a:t>Who offered this money to Mexico?</a:t>
            </a:r>
          </a:p>
          <a:p>
            <a:pPr marL="0" indent="0">
              <a:buNone/>
            </a:pPr>
            <a:r>
              <a:rPr lang="en-US" altLang="en-US" dirty="0"/>
              <a:t>	-John Slidell</a:t>
            </a:r>
          </a:p>
          <a:p>
            <a:r>
              <a:rPr lang="en-US" altLang="en-US" dirty="0"/>
              <a:t>Did Mexico accept the offer?</a:t>
            </a:r>
          </a:p>
          <a:p>
            <a:pPr marL="0" indent="0">
              <a:buNone/>
            </a:pPr>
            <a:r>
              <a:rPr lang="en-US" altLang="en-US" dirty="0"/>
              <a:t>	-No</a:t>
            </a:r>
          </a:p>
          <a:p>
            <a:r>
              <a:rPr lang="en-US" altLang="en-US" dirty="0"/>
              <a:t>Which future president was sent to protect the border of Texas?</a:t>
            </a:r>
          </a:p>
          <a:p>
            <a:pPr marL="0" indent="0">
              <a:buNone/>
            </a:pPr>
            <a:r>
              <a:rPr lang="en-US" altLang="en-US" dirty="0"/>
              <a:t>	-Zachary Taylor</a:t>
            </a:r>
          </a:p>
        </p:txBody>
      </p:sp>
      <p:pic>
        <p:nvPicPr>
          <p:cNvPr id="25604" name="Picture 4" descr="zachary_taylor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54" y="152400"/>
            <a:ext cx="18791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Polk’s War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On May 13, </a:t>
            </a:r>
            <a:r>
              <a:rPr lang="en-US" altLang="en-US" u="sng" dirty="0"/>
              <a:t>War </a:t>
            </a:r>
            <a:r>
              <a:rPr lang="en-US" altLang="en-US" dirty="0"/>
              <a:t>was declared on Mexico!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dirty="0"/>
              <a:t>Three-part plan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Drive Mexican forces out of Texas-Taylor took border in 1847.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Seize New Mexico and California-Stephen Kearney marched along Santa Fe Trail and took all Mexican cities.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Attack Mexico City-Winfield Scott marched from Veracruz to Mexico City.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u="sng" dirty="0"/>
          </a:p>
        </p:txBody>
      </p:sp>
      <p:pic>
        <p:nvPicPr>
          <p:cNvPr id="4" name="Picture 4" descr="winfield scott">
            <a:extLst>
              <a:ext uri="{FF2B5EF4-FFF2-40B4-BE49-F238E27FC236}">
                <a16:creationId xmlns:a16="http://schemas.microsoft.com/office/drawing/2014/main" id="{4B354B30-382C-46DB-A435-B7DF018A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0756" cy="203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cott-mexicocity01">
            <a:extLst>
              <a:ext uri="{FF2B5EF4-FFF2-40B4-BE49-F238E27FC236}">
                <a16:creationId xmlns:a16="http://schemas.microsoft.com/office/drawing/2014/main" id="{52079E7D-CE91-496E-8703-F2BE6C6E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22" y="58213"/>
            <a:ext cx="2695894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ex-war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Bear Flag Republic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altLang="en-US" sz="2800" dirty="0"/>
              <a:t>The Bear Flag Republic was the nickname for what present day state?</a:t>
            </a:r>
          </a:p>
          <a:p>
            <a:pPr marL="0" indent="0">
              <a:buNone/>
            </a:pPr>
            <a:r>
              <a:rPr lang="en-US" altLang="en-US" sz="2800" dirty="0"/>
              <a:t>	-California</a:t>
            </a:r>
          </a:p>
          <a:p>
            <a:r>
              <a:rPr lang="en-US" altLang="en-US" sz="2800" dirty="0"/>
              <a:t>Who encouraged this uprising?</a:t>
            </a:r>
          </a:p>
          <a:p>
            <a:pPr marL="0" indent="0">
              <a:buNone/>
            </a:pPr>
            <a:r>
              <a:rPr lang="en-US" altLang="en-US" sz="2800" dirty="0"/>
              <a:t>	-John C. Fremont</a:t>
            </a:r>
          </a:p>
          <a:p>
            <a:r>
              <a:rPr lang="en-US" altLang="en-US" sz="2800" dirty="0"/>
              <a:t>When did the Bear Flag Republic gain its independence?</a:t>
            </a:r>
          </a:p>
          <a:p>
            <a:pPr marL="0" indent="0">
              <a:buNone/>
            </a:pPr>
            <a:r>
              <a:rPr lang="en-US" altLang="en-US" sz="2800" dirty="0"/>
              <a:t>	-June 14, 1846</a:t>
            </a:r>
          </a:p>
        </p:txBody>
      </p:sp>
      <p:pic>
        <p:nvPicPr>
          <p:cNvPr id="28676" name="Picture 4" descr="bearflag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 of the War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What treaty ended the war?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	-Treaty of Guadalupe-Hidalgo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Three Results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u="sng" dirty="0"/>
              <a:t>Mexico accepted Rio Grande as border of Texas.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u="sng" dirty="0"/>
              <a:t>$15 million for the Mexican Cession (New Mexico and California)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u="sng" dirty="0"/>
              <a:t>$10 Million for Gadsden Purchase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What was the last purchase of the contiguous United States called?  Gadsden Purchase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How much did it cost? 10 Million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adsden-purchase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MARTPenAnnotation0"/>
          <p:cNvSpPr>
            <a:spLocks/>
          </p:cNvSpPr>
          <p:nvPr/>
        </p:nvSpPr>
        <p:spPr bwMode="auto">
          <a:xfrm>
            <a:off x="5581650" y="2179638"/>
            <a:ext cx="473075" cy="1911350"/>
          </a:xfrm>
          <a:custGeom>
            <a:avLst/>
            <a:gdLst>
              <a:gd name="T0" fmla="*/ 260 w 298"/>
              <a:gd name="T1" fmla="*/ 51 h 1204"/>
              <a:gd name="T2" fmla="*/ 264 w 298"/>
              <a:gd name="T3" fmla="*/ 82 h 1204"/>
              <a:gd name="T4" fmla="*/ 269 w 298"/>
              <a:gd name="T5" fmla="*/ 97 h 1204"/>
              <a:gd name="T6" fmla="*/ 273 w 298"/>
              <a:gd name="T7" fmla="*/ 105 h 1204"/>
              <a:gd name="T8" fmla="*/ 287 w 298"/>
              <a:gd name="T9" fmla="*/ 143 h 1204"/>
              <a:gd name="T10" fmla="*/ 293 w 298"/>
              <a:gd name="T11" fmla="*/ 165 h 1204"/>
              <a:gd name="T12" fmla="*/ 295 w 298"/>
              <a:gd name="T13" fmla="*/ 217 h 1204"/>
              <a:gd name="T14" fmla="*/ 284 w 298"/>
              <a:gd name="T15" fmla="*/ 254 h 1204"/>
              <a:gd name="T16" fmla="*/ 280 w 298"/>
              <a:gd name="T17" fmla="*/ 264 h 1204"/>
              <a:gd name="T18" fmla="*/ 276 w 298"/>
              <a:gd name="T19" fmla="*/ 271 h 1204"/>
              <a:gd name="T20" fmla="*/ 256 w 298"/>
              <a:gd name="T21" fmla="*/ 302 h 1204"/>
              <a:gd name="T22" fmla="*/ 234 w 298"/>
              <a:gd name="T23" fmla="*/ 342 h 1204"/>
              <a:gd name="T24" fmla="*/ 214 w 298"/>
              <a:gd name="T25" fmla="*/ 399 h 1204"/>
              <a:gd name="T26" fmla="*/ 210 w 298"/>
              <a:gd name="T27" fmla="*/ 418 h 1204"/>
              <a:gd name="T28" fmla="*/ 208 w 298"/>
              <a:gd name="T29" fmla="*/ 468 h 1204"/>
              <a:gd name="T30" fmla="*/ 203 w 298"/>
              <a:gd name="T31" fmla="*/ 479 h 1204"/>
              <a:gd name="T32" fmla="*/ 198 w 298"/>
              <a:gd name="T33" fmla="*/ 492 h 1204"/>
              <a:gd name="T34" fmla="*/ 192 w 298"/>
              <a:gd name="T35" fmla="*/ 532 h 1204"/>
              <a:gd name="T36" fmla="*/ 196 w 298"/>
              <a:gd name="T37" fmla="*/ 544 h 1204"/>
              <a:gd name="T38" fmla="*/ 207 w 298"/>
              <a:gd name="T39" fmla="*/ 563 h 1204"/>
              <a:gd name="T40" fmla="*/ 218 w 298"/>
              <a:gd name="T41" fmla="*/ 585 h 1204"/>
              <a:gd name="T42" fmla="*/ 224 w 298"/>
              <a:gd name="T43" fmla="*/ 600 h 1204"/>
              <a:gd name="T44" fmla="*/ 215 w 298"/>
              <a:gd name="T45" fmla="*/ 641 h 1204"/>
              <a:gd name="T46" fmla="*/ 210 w 298"/>
              <a:gd name="T47" fmla="*/ 645 h 1204"/>
              <a:gd name="T48" fmla="*/ 207 w 298"/>
              <a:gd name="T49" fmla="*/ 651 h 1204"/>
              <a:gd name="T50" fmla="*/ 198 w 298"/>
              <a:gd name="T51" fmla="*/ 656 h 1204"/>
              <a:gd name="T52" fmla="*/ 186 w 298"/>
              <a:gd name="T53" fmla="*/ 671 h 1204"/>
              <a:gd name="T54" fmla="*/ 183 w 298"/>
              <a:gd name="T55" fmla="*/ 673 h 1204"/>
              <a:gd name="T56" fmla="*/ 166 w 298"/>
              <a:gd name="T57" fmla="*/ 688 h 1204"/>
              <a:gd name="T58" fmla="*/ 153 w 298"/>
              <a:gd name="T59" fmla="*/ 695 h 1204"/>
              <a:gd name="T60" fmla="*/ 138 w 298"/>
              <a:gd name="T61" fmla="*/ 705 h 1204"/>
              <a:gd name="T62" fmla="*/ 117 w 298"/>
              <a:gd name="T63" fmla="*/ 716 h 1204"/>
              <a:gd name="T64" fmla="*/ 86 w 298"/>
              <a:gd name="T65" fmla="*/ 732 h 1204"/>
              <a:gd name="T66" fmla="*/ 65 w 298"/>
              <a:gd name="T67" fmla="*/ 745 h 1204"/>
              <a:gd name="T68" fmla="*/ 58 w 298"/>
              <a:gd name="T69" fmla="*/ 748 h 1204"/>
              <a:gd name="T70" fmla="*/ 56 w 298"/>
              <a:gd name="T71" fmla="*/ 751 h 1204"/>
              <a:gd name="T72" fmla="*/ 41 w 298"/>
              <a:gd name="T73" fmla="*/ 758 h 1204"/>
              <a:gd name="T74" fmla="*/ 6 w 298"/>
              <a:gd name="T75" fmla="*/ 793 h 1204"/>
              <a:gd name="T76" fmla="*/ 3 w 298"/>
              <a:gd name="T77" fmla="*/ 884 h 1204"/>
              <a:gd name="T78" fmla="*/ 15 w 298"/>
              <a:gd name="T79" fmla="*/ 929 h 1204"/>
              <a:gd name="T80" fmla="*/ 37 w 298"/>
              <a:gd name="T81" fmla="*/ 1010 h 1204"/>
              <a:gd name="T82" fmla="*/ 53 w 298"/>
              <a:gd name="T83" fmla="*/ 1074 h 1204"/>
              <a:gd name="T84" fmla="*/ 63 w 298"/>
              <a:gd name="T85" fmla="*/ 1112 h 1204"/>
              <a:gd name="T86" fmla="*/ 71 w 298"/>
              <a:gd name="T87" fmla="*/ 1147 h 1204"/>
              <a:gd name="T88" fmla="*/ 75 w 298"/>
              <a:gd name="T89" fmla="*/ 1159 h 1204"/>
              <a:gd name="T90" fmla="*/ 79 w 298"/>
              <a:gd name="T91" fmla="*/ 1188 h 12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8"/>
              <a:gd name="T139" fmla="*/ 0 h 1204"/>
              <a:gd name="T140" fmla="*/ 298 w 298"/>
              <a:gd name="T141" fmla="*/ 1204 h 12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8" h="1204">
                <a:moveTo>
                  <a:pt x="258" y="0"/>
                </a:moveTo>
                <a:lnTo>
                  <a:pt x="258" y="46"/>
                </a:lnTo>
                <a:lnTo>
                  <a:pt x="260" y="51"/>
                </a:lnTo>
                <a:lnTo>
                  <a:pt x="262" y="58"/>
                </a:lnTo>
                <a:lnTo>
                  <a:pt x="263" y="65"/>
                </a:lnTo>
                <a:lnTo>
                  <a:pt x="264" y="82"/>
                </a:lnTo>
                <a:lnTo>
                  <a:pt x="265" y="85"/>
                </a:lnTo>
                <a:lnTo>
                  <a:pt x="268" y="95"/>
                </a:lnTo>
                <a:lnTo>
                  <a:pt x="269" y="97"/>
                </a:lnTo>
                <a:lnTo>
                  <a:pt x="271" y="101"/>
                </a:lnTo>
                <a:lnTo>
                  <a:pt x="272" y="103"/>
                </a:lnTo>
                <a:lnTo>
                  <a:pt x="273" y="105"/>
                </a:lnTo>
                <a:lnTo>
                  <a:pt x="275" y="114"/>
                </a:lnTo>
                <a:lnTo>
                  <a:pt x="279" y="121"/>
                </a:lnTo>
                <a:lnTo>
                  <a:pt x="287" y="143"/>
                </a:lnTo>
                <a:lnTo>
                  <a:pt x="289" y="147"/>
                </a:lnTo>
                <a:lnTo>
                  <a:pt x="291" y="153"/>
                </a:lnTo>
                <a:lnTo>
                  <a:pt x="293" y="165"/>
                </a:lnTo>
                <a:lnTo>
                  <a:pt x="295" y="170"/>
                </a:lnTo>
                <a:lnTo>
                  <a:pt x="297" y="195"/>
                </a:lnTo>
                <a:lnTo>
                  <a:pt x="295" y="217"/>
                </a:lnTo>
                <a:lnTo>
                  <a:pt x="287" y="248"/>
                </a:lnTo>
                <a:lnTo>
                  <a:pt x="285" y="252"/>
                </a:lnTo>
                <a:lnTo>
                  <a:pt x="284" y="254"/>
                </a:lnTo>
                <a:lnTo>
                  <a:pt x="282" y="258"/>
                </a:lnTo>
                <a:lnTo>
                  <a:pt x="282" y="260"/>
                </a:lnTo>
                <a:lnTo>
                  <a:pt x="280" y="264"/>
                </a:lnTo>
                <a:lnTo>
                  <a:pt x="278" y="266"/>
                </a:lnTo>
                <a:lnTo>
                  <a:pt x="277" y="269"/>
                </a:lnTo>
                <a:lnTo>
                  <a:pt x="276" y="271"/>
                </a:lnTo>
                <a:lnTo>
                  <a:pt x="274" y="275"/>
                </a:lnTo>
                <a:lnTo>
                  <a:pt x="265" y="286"/>
                </a:lnTo>
                <a:lnTo>
                  <a:pt x="256" y="302"/>
                </a:lnTo>
                <a:lnTo>
                  <a:pt x="247" y="319"/>
                </a:lnTo>
                <a:lnTo>
                  <a:pt x="243" y="325"/>
                </a:lnTo>
                <a:lnTo>
                  <a:pt x="234" y="342"/>
                </a:lnTo>
                <a:lnTo>
                  <a:pt x="225" y="365"/>
                </a:lnTo>
                <a:lnTo>
                  <a:pt x="216" y="390"/>
                </a:lnTo>
                <a:lnTo>
                  <a:pt x="214" y="399"/>
                </a:lnTo>
                <a:lnTo>
                  <a:pt x="213" y="413"/>
                </a:lnTo>
                <a:lnTo>
                  <a:pt x="213" y="414"/>
                </a:lnTo>
                <a:lnTo>
                  <a:pt x="210" y="418"/>
                </a:lnTo>
                <a:lnTo>
                  <a:pt x="209" y="425"/>
                </a:lnTo>
                <a:lnTo>
                  <a:pt x="208" y="462"/>
                </a:lnTo>
                <a:lnTo>
                  <a:pt x="208" y="468"/>
                </a:lnTo>
                <a:lnTo>
                  <a:pt x="207" y="470"/>
                </a:lnTo>
                <a:lnTo>
                  <a:pt x="205" y="474"/>
                </a:lnTo>
                <a:lnTo>
                  <a:pt x="203" y="479"/>
                </a:lnTo>
                <a:lnTo>
                  <a:pt x="203" y="483"/>
                </a:lnTo>
                <a:lnTo>
                  <a:pt x="202" y="485"/>
                </a:lnTo>
                <a:lnTo>
                  <a:pt x="198" y="492"/>
                </a:lnTo>
                <a:lnTo>
                  <a:pt x="197" y="496"/>
                </a:lnTo>
                <a:lnTo>
                  <a:pt x="197" y="520"/>
                </a:lnTo>
                <a:lnTo>
                  <a:pt x="192" y="532"/>
                </a:lnTo>
                <a:lnTo>
                  <a:pt x="192" y="533"/>
                </a:lnTo>
                <a:lnTo>
                  <a:pt x="195" y="538"/>
                </a:lnTo>
                <a:lnTo>
                  <a:pt x="196" y="544"/>
                </a:lnTo>
                <a:lnTo>
                  <a:pt x="205" y="556"/>
                </a:lnTo>
                <a:lnTo>
                  <a:pt x="206" y="561"/>
                </a:lnTo>
                <a:lnTo>
                  <a:pt x="207" y="563"/>
                </a:lnTo>
                <a:lnTo>
                  <a:pt x="215" y="578"/>
                </a:lnTo>
                <a:lnTo>
                  <a:pt x="217" y="582"/>
                </a:lnTo>
                <a:lnTo>
                  <a:pt x="218" y="585"/>
                </a:lnTo>
                <a:lnTo>
                  <a:pt x="219" y="592"/>
                </a:lnTo>
                <a:lnTo>
                  <a:pt x="220" y="594"/>
                </a:lnTo>
                <a:lnTo>
                  <a:pt x="224" y="600"/>
                </a:lnTo>
                <a:lnTo>
                  <a:pt x="225" y="614"/>
                </a:lnTo>
                <a:lnTo>
                  <a:pt x="223" y="620"/>
                </a:lnTo>
                <a:lnTo>
                  <a:pt x="215" y="641"/>
                </a:lnTo>
                <a:lnTo>
                  <a:pt x="213" y="643"/>
                </a:lnTo>
                <a:lnTo>
                  <a:pt x="211" y="644"/>
                </a:lnTo>
                <a:lnTo>
                  <a:pt x="210" y="645"/>
                </a:lnTo>
                <a:lnTo>
                  <a:pt x="209" y="647"/>
                </a:lnTo>
                <a:lnTo>
                  <a:pt x="208" y="651"/>
                </a:lnTo>
                <a:lnTo>
                  <a:pt x="207" y="651"/>
                </a:lnTo>
                <a:lnTo>
                  <a:pt x="205" y="652"/>
                </a:lnTo>
                <a:lnTo>
                  <a:pt x="203" y="652"/>
                </a:lnTo>
                <a:lnTo>
                  <a:pt x="198" y="656"/>
                </a:lnTo>
                <a:lnTo>
                  <a:pt x="189" y="665"/>
                </a:lnTo>
                <a:lnTo>
                  <a:pt x="188" y="667"/>
                </a:lnTo>
                <a:lnTo>
                  <a:pt x="186" y="671"/>
                </a:lnTo>
                <a:lnTo>
                  <a:pt x="185" y="672"/>
                </a:lnTo>
                <a:lnTo>
                  <a:pt x="184" y="673"/>
                </a:lnTo>
                <a:lnTo>
                  <a:pt x="183" y="673"/>
                </a:lnTo>
                <a:lnTo>
                  <a:pt x="179" y="676"/>
                </a:lnTo>
                <a:lnTo>
                  <a:pt x="170" y="684"/>
                </a:lnTo>
                <a:lnTo>
                  <a:pt x="166" y="688"/>
                </a:lnTo>
                <a:lnTo>
                  <a:pt x="165" y="689"/>
                </a:lnTo>
                <a:lnTo>
                  <a:pt x="159" y="691"/>
                </a:lnTo>
                <a:lnTo>
                  <a:pt x="153" y="695"/>
                </a:lnTo>
                <a:lnTo>
                  <a:pt x="148" y="697"/>
                </a:lnTo>
                <a:lnTo>
                  <a:pt x="142" y="701"/>
                </a:lnTo>
                <a:lnTo>
                  <a:pt x="138" y="705"/>
                </a:lnTo>
                <a:lnTo>
                  <a:pt x="137" y="706"/>
                </a:lnTo>
                <a:lnTo>
                  <a:pt x="130" y="709"/>
                </a:lnTo>
                <a:lnTo>
                  <a:pt x="117" y="716"/>
                </a:lnTo>
                <a:lnTo>
                  <a:pt x="109" y="721"/>
                </a:lnTo>
                <a:lnTo>
                  <a:pt x="92" y="730"/>
                </a:lnTo>
                <a:lnTo>
                  <a:pt x="86" y="732"/>
                </a:lnTo>
                <a:lnTo>
                  <a:pt x="78" y="735"/>
                </a:lnTo>
                <a:lnTo>
                  <a:pt x="69" y="741"/>
                </a:lnTo>
                <a:lnTo>
                  <a:pt x="65" y="745"/>
                </a:lnTo>
                <a:lnTo>
                  <a:pt x="63" y="746"/>
                </a:lnTo>
                <a:lnTo>
                  <a:pt x="59" y="747"/>
                </a:lnTo>
                <a:lnTo>
                  <a:pt x="58" y="748"/>
                </a:lnTo>
                <a:lnTo>
                  <a:pt x="57" y="749"/>
                </a:lnTo>
                <a:lnTo>
                  <a:pt x="57" y="750"/>
                </a:lnTo>
                <a:lnTo>
                  <a:pt x="56" y="751"/>
                </a:lnTo>
                <a:lnTo>
                  <a:pt x="55" y="752"/>
                </a:lnTo>
                <a:lnTo>
                  <a:pt x="48" y="755"/>
                </a:lnTo>
                <a:lnTo>
                  <a:pt x="41" y="758"/>
                </a:lnTo>
                <a:lnTo>
                  <a:pt x="33" y="765"/>
                </a:lnTo>
                <a:lnTo>
                  <a:pt x="6" y="792"/>
                </a:lnTo>
                <a:lnTo>
                  <a:pt x="6" y="793"/>
                </a:lnTo>
                <a:lnTo>
                  <a:pt x="1" y="823"/>
                </a:lnTo>
                <a:lnTo>
                  <a:pt x="0" y="860"/>
                </a:lnTo>
                <a:lnTo>
                  <a:pt x="3" y="884"/>
                </a:lnTo>
                <a:lnTo>
                  <a:pt x="6" y="894"/>
                </a:lnTo>
                <a:lnTo>
                  <a:pt x="7" y="898"/>
                </a:lnTo>
                <a:lnTo>
                  <a:pt x="15" y="929"/>
                </a:lnTo>
                <a:lnTo>
                  <a:pt x="23" y="962"/>
                </a:lnTo>
                <a:lnTo>
                  <a:pt x="31" y="983"/>
                </a:lnTo>
                <a:lnTo>
                  <a:pt x="37" y="1010"/>
                </a:lnTo>
                <a:lnTo>
                  <a:pt x="39" y="1020"/>
                </a:lnTo>
                <a:lnTo>
                  <a:pt x="43" y="1033"/>
                </a:lnTo>
                <a:lnTo>
                  <a:pt x="53" y="1074"/>
                </a:lnTo>
                <a:lnTo>
                  <a:pt x="55" y="1084"/>
                </a:lnTo>
                <a:lnTo>
                  <a:pt x="59" y="1094"/>
                </a:lnTo>
                <a:lnTo>
                  <a:pt x="63" y="1112"/>
                </a:lnTo>
                <a:lnTo>
                  <a:pt x="65" y="1120"/>
                </a:lnTo>
                <a:lnTo>
                  <a:pt x="67" y="1132"/>
                </a:lnTo>
                <a:lnTo>
                  <a:pt x="71" y="1147"/>
                </a:lnTo>
                <a:lnTo>
                  <a:pt x="72" y="1151"/>
                </a:lnTo>
                <a:lnTo>
                  <a:pt x="74" y="1157"/>
                </a:lnTo>
                <a:lnTo>
                  <a:pt x="75" y="1159"/>
                </a:lnTo>
                <a:lnTo>
                  <a:pt x="77" y="1168"/>
                </a:lnTo>
                <a:lnTo>
                  <a:pt x="78" y="1186"/>
                </a:lnTo>
                <a:lnTo>
                  <a:pt x="79" y="1188"/>
                </a:lnTo>
                <a:lnTo>
                  <a:pt x="83" y="1197"/>
                </a:lnTo>
                <a:lnTo>
                  <a:pt x="84" y="1203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SMARTPenAnnotation1"/>
          <p:cNvSpPr>
            <a:spLocks/>
          </p:cNvSpPr>
          <p:nvPr/>
        </p:nvSpPr>
        <p:spPr bwMode="auto">
          <a:xfrm>
            <a:off x="5911850" y="642938"/>
            <a:ext cx="1250950" cy="1590675"/>
          </a:xfrm>
          <a:custGeom>
            <a:avLst/>
            <a:gdLst>
              <a:gd name="T0" fmla="*/ 4 w 788"/>
              <a:gd name="T1" fmla="*/ 993 h 1002"/>
              <a:gd name="T2" fmla="*/ 10 w 788"/>
              <a:gd name="T3" fmla="*/ 983 h 1002"/>
              <a:gd name="T4" fmla="*/ 33 w 788"/>
              <a:gd name="T5" fmla="*/ 955 h 1002"/>
              <a:gd name="T6" fmla="*/ 56 w 788"/>
              <a:gd name="T7" fmla="*/ 926 h 1002"/>
              <a:gd name="T8" fmla="*/ 83 w 788"/>
              <a:gd name="T9" fmla="*/ 891 h 1002"/>
              <a:gd name="T10" fmla="*/ 99 w 788"/>
              <a:gd name="T11" fmla="*/ 870 h 1002"/>
              <a:gd name="T12" fmla="*/ 130 w 788"/>
              <a:gd name="T13" fmla="*/ 834 h 1002"/>
              <a:gd name="T14" fmla="*/ 163 w 788"/>
              <a:gd name="T15" fmla="*/ 794 h 1002"/>
              <a:gd name="T16" fmla="*/ 204 w 788"/>
              <a:gd name="T17" fmla="*/ 753 h 1002"/>
              <a:gd name="T18" fmla="*/ 224 w 788"/>
              <a:gd name="T19" fmla="*/ 735 h 1002"/>
              <a:gd name="T20" fmla="*/ 232 w 788"/>
              <a:gd name="T21" fmla="*/ 727 h 1002"/>
              <a:gd name="T22" fmla="*/ 282 w 788"/>
              <a:gd name="T23" fmla="*/ 690 h 1002"/>
              <a:gd name="T24" fmla="*/ 337 w 788"/>
              <a:gd name="T25" fmla="*/ 636 h 1002"/>
              <a:gd name="T26" fmla="*/ 369 w 788"/>
              <a:gd name="T27" fmla="*/ 595 h 1002"/>
              <a:gd name="T28" fmla="*/ 386 w 788"/>
              <a:gd name="T29" fmla="*/ 578 h 1002"/>
              <a:gd name="T30" fmla="*/ 402 w 788"/>
              <a:gd name="T31" fmla="*/ 560 h 1002"/>
              <a:gd name="T32" fmla="*/ 423 w 788"/>
              <a:gd name="T33" fmla="*/ 531 h 1002"/>
              <a:gd name="T34" fmla="*/ 460 w 788"/>
              <a:gd name="T35" fmla="*/ 473 h 1002"/>
              <a:gd name="T36" fmla="*/ 491 w 788"/>
              <a:gd name="T37" fmla="*/ 412 h 1002"/>
              <a:gd name="T38" fmla="*/ 502 w 788"/>
              <a:gd name="T39" fmla="*/ 393 h 1002"/>
              <a:gd name="T40" fmla="*/ 536 w 788"/>
              <a:gd name="T41" fmla="*/ 335 h 1002"/>
              <a:gd name="T42" fmla="*/ 563 w 788"/>
              <a:gd name="T43" fmla="*/ 311 h 1002"/>
              <a:gd name="T44" fmla="*/ 578 w 788"/>
              <a:gd name="T45" fmla="*/ 297 h 1002"/>
              <a:gd name="T46" fmla="*/ 596 w 788"/>
              <a:gd name="T47" fmla="*/ 280 h 1002"/>
              <a:gd name="T48" fmla="*/ 635 w 788"/>
              <a:gd name="T49" fmla="*/ 246 h 1002"/>
              <a:gd name="T50" fmla="*/ 672 w 788"/>
              <a:gd name="T51" fmla="*/ 205 h 1002"/>
              <a:gd name="T52" fmla="*/ 680 w 788"/>
              <a:gd name="T53" fmla="*/ 177 h 1002"/>
              <a:gd name="T54" fmla="*/ 685 w 788"/>
              <a:gd name="T55" fmla="*/ 166 h 1002"/>
              <a:gd name="T56" fmla="*/ 687 w 788"/>
              <a:gd name="T57" fmla="*/ 121 h 1002"/>
              <a:gd name="T58" fmla="*/ 703 w 788"/>
              <a:gd name="T59" fmla="*/ 70 h 1002"/>
              <a:gd name="T60" fmla="*/ 707 w 788"/>
              <a:gd name="T61" fmla="*/ 61 h 1002"/>
              <a:gd name="T62" fmla="*/ 710 w 788"/>
              <a:gd name="T63" fmla="*/ 52 h 1002"/>
              <a:gd name="T64" fmla="*/ 731 w 788"/>
              <a:gd name="T65" fmla="*/ 27 h 1002"/>
              <a:gd name="T66" fmla="*/ 757 w 788"/>
              <a:gd name="T67" fmla="*/ 2 h 1002"/>
              <a:gd name="T68" fmla="*/ 764 w 788"/>
              <a:gd name="T69" fmla="*/ 0 h 1002"/>
              <a:gd name="T70" fmla="*/ 769 w 788"/>
              <a:gd name="T71" fmla="*/ 1 h 1002"/>
              <a:gd name="T72" fmla="*/ 774 w 788"/>
              <a:gd name="T73" fmla="*/ 4 h 1002"/>
              <a:gd name="T74" fmla="*/ 775 w 788"/>
              <a:gd name="T75" fmla="*/ 8 h 1002"/>
              <a:gd name="T76" fmla="*/ 777 w 788"/>
              <a:gd name="T77" fmla="*/ 10 h 1002"/>
              <a:gd name="T78" fmla="*/ 782 w 788"/>
              <a:gd name="T79" fmla="*/ 12 h 10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8"/>
              <a:gd name="T121" fmla="*/ 0 h 1002"/>
              <a:gd name="T122" fmla="*/ 788 w 788"/>
              <a:gd name="T123" fmla="*/ 1002 h 10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8" h="1002">
                <a:moveTo>
                  <a:pt x="0" y="1001"/>
                </a:moveTo>
                <a:lnTo>
                  <a:pt x="4" y="993"/>
                </a:lnTo>
                <a:lnTo>
                  <a:pt x="9" y="987"/>
                </a:lnTo>
                <a:lnTo>
                  <a:pt x="10" y="983"/>
                </a:lnTo>
                <a:lnTo>
                  <a:pt x="14" y="977"/>
                </a:lnTo>
                <a:lnTo>
                  <a:pt x="33" y="955"/>
                </a:lnTo>
                <a:lnTo>
                  <a:pt x="39" y="946"/>
                </a:lnTo>
                <a:lnTo>
                  <a:pt x="56" y="926"/>
                </a:lnTo>
                <a:lnTo>
                  <a:pt x="60" y="920"/>
                </a:lnTo>
                <a:lnTo>
                  <a:pt x="83" y="891"/>
                </a:lnTo>
                <a:lnTo>
                  <a:pt x="92" y="881"/>
                </a:lnTo>
                <a:lnTo>
                  <a:pt x="99" y="870"/>
                </a:lnTo>
                <a:lnTo>
                  <a:pt x="108" y="863"/>
                </a:lnTo>
                <a:lnTo>
                  <a:pt x="130" y="834"/>
                </a:lnTo>
                <a:lnTo>
                  <a:pt x="142" y="820"/>
                </a:lnTo>
                <a:lnTo>
                  <a:pt x="163" y="794"/>
                </a:lnTo>
                <a:lnTo>
                  <a:pt x="187" y="769"/>
                </a:lnTo>
                <a:lnTo>
                  <a:pt x="204" y="753"/>
                </a:lnTo>
                <a:lnTo>
                  <a:pt x="220" y="741"/>
                </a:lnTo>
                <a:lnTo>
                  <a:pt x="224" y="735"/>
                </a:lnTo>
                <a:lnTo>
                  <a:pt x="226" y="732"/>
                </a:lnTo>
                <a:lnTo>
                  <a:pt x="232" y="727"/>
                </a:lnTo>
                <a:lnTo>
                  <a:pt x="255" y="710"/>
                </a:lnTo>
                <a:lnTo>
                  <a:pt x="282" y="690"/>
                </a:lnTo>
                <a:lnTo>
                  <a:pt x="305" y="668"/>
                </a:lnTo>
                <a:lnTo>
                  <a:pt x="337" y="636"/>
                </a:lnTo>
                <a:lnTo>
                  <a:pt x="361" y="606"/>
                </a:lnTo>
                <a:lnTo>
                  <a:pt x="369" y="595"/>
                </a:lnTo>
                <a:lnTo>
                  <a:pt x="378" y="587"/>
                </a:lnTo>
                <a:lnTo>
                  <a:pt x="386" y="578"/>
                </a:lnTo>
                <a:lnTo>
                  <a:pt x="395" y="570"/>
                </a:lnTo>
                <a:lnTo>
                  <a:pt x="402" y="560"/>
                </a:lnTo>
                <a:lnTo>
                  <a:pt x="409" y="549"/>
                </a:lnTo>
                <a:lnTo>
                  <a:pt x="423" y="531"/>
                </a:lnTo>
                <a:lnTo>
                  <a:pt x="439" y="504"/>
                </a:lnTo>
                <a:lnTo>
                  <a:pt x="460" y="473"/>
                </a:lnTo>
                <a:lnTo>
                  <a:pt x="476" y="441"/>
                </a:lnTo>
                <a:lnTo>
                  <a:pt x="491" y="412"/>
                </a:lnTo>
                <a:lnTo>
                  <a:pt x="500" y="395"/>
                </a:lnTo>
                <a:lnTo>
                  <a:pt x="502" y="393"/>
                </a:lnTo>
                <a:lnTo>
                  <a:pt x="517" y="362"/>
                </a:lnTo>
                <a:lnTo>
                  <a:pt x="536" y="335"/>
                </a:lnTo>
                <a:lnTo>
                  <a:pt x="542" y="326"/>
                </a:lnTo>
                <a:lnTo>
                  <a:pt x="563" y="311"/>
                </a:lnTo>
                <a:lnTo>
                  <a:pt x="574" y="303"/>
                </a:lnTo>
                <a:lnTo>
                  <a:pt x="578" y="297"/>
                </a:lnTo>
                <a:lnTo>
                  <a:pt x="580" y="294"/>
                </a:lnTo>
                <a:lnTo>
                  <a:pt x="596" y="280"/>
                </a:lnTo>
                <a:lnTo>
                  <a:pt x="617" y="262"/>
                </a:lnTo>
                <a:lnTo>
                  <a:pt x="635" y="246"/>
                </a:lnTo>
                <a:lnTo>
                  <a:pt x="657" y="225"/>
                </a:lnTo>
                <a:lnTo>
                  <a:pt x="672" y="205"/>
                </a:lnTo>
                <a:lnTo>
                  <a:pt x="677" y="189"/>
                </a:lnTo>
                <a:lnTo>
                  <a:pt x="680" y="177"/>
                </a:lnTo>
                <a:lnTo>
                  <a:pt x="683" y="173"/>
                </a:lnTo>
                <a:lnTo>
                  <a:pt x="685" y="166"/>
                </a:lnTo>
                <a:lnTo>
                  <a:pt x="686" y="135"/>
                </a:lnTo>
                <a:lnTo>
                  <a:pt x="687" y="121"/>
                </a:lnTo>
                <a:lnTo>
                  <a:pt x="693" y="95"/>
                </a:lnTo>
                <a:lnTo>
                  <a:pt x="703" y="70"/>
                </a:lnTo>
                <a:lnTo>
                  <a:pt x="705" y="67"/>
                </a:lnTo>
                <a:lnTo>
                  <a:pt x="707" y="61"/>
                </a:lnTo>
                <a:lnTo>
                  <a:pt x="707" y="58"/>
                </a:lnTo>
                <a:lnTo>
                  <a:pt x="710" y="52"/>
                </a:lnTo>
                <a:lnTo>
                  <a:pt x="713" y="47"/>
                </a:lnTo>
                <a:lnTo>
                  <a:pt x="731" y="27"/>
                </a:lnTo>
                <a:lnTo>
                  <a:pt x="748" y="8"/>
                </a:lnTo>
                <a:lnTo>
                  <a:pt x="757" y="2"/>
                </a:lnTo>
                <a:lnTo>
                  <a:pt x="758" y="1"/>
                </a:lnTo>
                <a:lnTo>
                  <a:pt x="764" y="0"/>
                </a:lnTo>
                <a:lnTo>
                  <a:pt x="767" y="0"/>
                </a:lnTo>
                <a:lnTo>
                  <a:pt x="769" y="1"/>
                </a:lnTo>
                <a:lnTo>
                  <a:pt x="772" y="3"/>
                </a:lnTo>
                <a:lnTo>
                  <a:pt x="774" y="4"/>
                </a:lnTo>
                <a:lnTo>
                  <a:pt x="774" y="6"/>
                </a:lnTo>
                <a:lnTo>
                  <a:pt x="775" y="8"/>
                </a:lnTo>
                <a:lnTo>
                  <a:pt x="776" y="9"/>
                </a:lnTo>
                <a:lnTo>
                  <a:pt x="777" y="10"/>
                </a:lnTo>
                <a:lnTo>
                  <a:pt x="779" y="10"/>
                </a:lnTo>
                <a:lnTo>
                  <a:pt x="782" y="12"/>
                </a:lnTo>
                <a:lnTo>
                  <a:pt x="787" y="23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Oregon Trail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19600"/>
          </a:xfrm>
        </p:spPr>
        <p:txBody>
          <a:bodyPr/>
          <a:lstStyle/>
          <a:p>
            <a:r>
              <a:rPr lang="en-US" dirty="0"/>
              <a:t>The Journey was </a:t>
            </a:r>
            <a:r>
              <a:rPr lang="en-US" u="sng" dirty="0"/>
              <a:t>2000</a:t>
            </a:r>
            <a:r>
              <a:rPr lang="en-US" dirty="0"/>
              <a:t> miles long.</a:t>
            </a:r>
          </a:p>
          <a:p>
            <a:r>
              <a:rPr lang="en-US" dirty="0"/>
              <a:t>Prairie Schooners-</a:t>
            </a:r>
            <a:r>
              <a:rPr lang="en-US" u="sng" dirty="0"/>
              <a:t>Canvas covered wagons used by Western settlers.</a:t>
            </a:r>
          </a:p>
          <a:p>
            <a:r>
              <a:rPr lang="en-US" dirty="0"/>
              <a:t>The Oregon Trail crossed </a:t>
            </a:r>
            <a:r>
              <a:rPr lang="en-US" u="sng" dirty="0"/>
              <a:t>The Great Plains, Platte River, Rocky Mountains, Snake River, and Colombia River.</a:t>
            </a:r>
          </a:p>
        </p:txBody>
      </p:sp>
    </p:spTree>
    <p:extLst>
      <p:ext uri="{BB962C8B-B14F-4D97-AF65-F5344CB8AC3E}">
        <p14:creationId xmlns:p14="http://schemas.microsoft.com/office/powerpoint/2010/main" val="140440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California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4554"/>
            <a:ext cx="9144000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Where and when was gold first discovered in California?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	-Sutter’s Mill 1848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What did they call the gold speculators who first came to California and why did they call them this?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	-1849 was when many 1</a:t>
            </a:r>
            <a:r>
              <a:rPr lang="en-US" altLang="en-US" sz="3000" baseline="30000" dirty="0"/>
              <a:t>st</a:t>
            </a:r>
            <a:r>
              <a:rPr lang="en-US" altLang="en-US" sz="3000" dirty="0"/>
              <a:t> went, so they were called 49ers.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What is a </a:t>
            </a:r>
            <a:r>
              <a:rPr lang="en-US" altLang="en-US" sz="3000" dirty="0" err="1"/>
              <a:t>Californio</a:t>
            </a:r>
            <a:r>
              <a:rPr lang="en-US" altLang="en-US" sz="3000" dirty="0"/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	-Mexicans who lived in California</a:t>
            </a:r>
          </a:p>
        </p:txBody>
      </p:sp>
      <p:pic>
        <p:nvPicPr>
          <p:cNvPr id="33796" name="Picture 3" descr="sutter_mill_john_su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7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g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93"/>
            <a:ext cx="20240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California Gold Rush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r>
              <a:rPr lang="en-US" altLang="en-US" sz="2800" dirty="0"/>
              <a:t>What happened to the Californios’ land due to the Land Law of 1851?</a:t>
            </a:r>
          </a:p>
          <a:p>
            <a:pPr marL="0" indent="0">
              <a:buNone/>
            </a:pPr>
            <a:r>
              <a:rPr lang="en-US" altLang="en-US" sz="2800" dirty="0"/>
              <a:t>	-Many lost their land because US citizens claimed it and courts supported US citizens.</a:t>
            </a:r>
          </a:p>
          <a:p>
            <a:r>
              <a:rPr lang="en-US" altLang="en-US" sz="2800" dirty="0"/>
              <a:t>What was a “boomtown”?</a:t>
            </a:r>
          </a:p>
          <a:p>
            <a:pPr marL="0" indent="0">
              <a:buNone/>
            </a:pPr>
            <a:r>
              <a:rPr lang="en-US" altLang="en-US" sz="2800" dirty="0"/>
              <a:t>	-Towns that sprang up quickly</a:t>
            </a:r>
          </a:p>
          <a:p>
            <a:r>
              <a:rPr lang="en-US" altLang="en-US" sz="2800" dirty="0"/>
              <a:t>Were most 49ers experienced miners?</a:t>
            </a:r>
          </a:p>
          <a:p>
            <a:pPr marL="0" indent="0">
              <a:buNone/>
            </a:pPr>
            <a:r>
              <a:rPr lang="en-US" altLang="en-US" sz="2800" dirty="0"/>
              <a:t>	-No</a:t>
            </a:r>
          </a:p>
          <a:p>
            <a:r>
              <a:rPr lang="en-US" altLang="en-US" sz="2800" dirty="0"/>
              <a:t>Describe how miners would find gold.</a:t>
            </a:r>
          </a:p>
          <a:p>
            <a:pPr marL="0" indent="0">
              <a:buNone/>
            </a:pPr>
            <a:r>
              <a:rPr lang="en-US" altLang="en-US" sz="2800" dirty="0"/>
              <a:t>	-Find out where gold was and dig w/pickaxe or pan in rivers.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in California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/>
          <a:lstStyle/>
          <a:p>
            <a:r>
              <a:rPr lang="en-US" altLang="en-US" sz="3000" dirty="0"/>
              <a:t>What effect did the gold rush have on the world’s supply of gold?</a:t>
            </a:r>
          </a:p>
          <a:p>
            <a:pPr marL="0" indent="0">
              <a:buNone/>
            </a:pPr>
            <a:r>
              <a:rPr lang="en-US" altLang="en-US" sz="3000" dirty="0"/>
              <a:t>	-Doubled</a:t>
            </a:r>
          </a:p>
          <a:p>
            <a:r>
              <a:rPr lang="en-US" altLang="en-US" sz="3000" dirty="0"/>
              <a:t>How much gold did most miners find?</a:t>
            </a:r>
          </a:p>
          <a:p>
            <a:pPr marL="0" indent="0">
              <a:buNone/>
            </a:pPr>
            <a:r>
              <a:rPr lang="en-US" altLang="en-US" sz="3000" dirty="0"/>
              <a:t>	None</a:t>
            </a:r>
          </a:p>
          <a:p>
            <a:r>
              <a:rPr lang="en-US" altLang="en-US" sz="3000" dirty="0"/>
              <a:t>Who really made money on the gold rush?</a:t>
            </a:r>
          </a:p>
          <a:p>
            <a:pPr marL="0" indent="0">
              <a:buNone/>
            </a:pPr>
            <a:r>
              <a:rPr lang="en-US" altLang="en-US" sz="3000" dirty="0"/>
              <a:t>	-Merchants</a:t>
            </a:r>
          </a:p>
          <a:p>
            <a:r>
              <a:rPr lang="en-US" altLang="en-US" sz="3000" dirty="0"/>
              <a:t>List one person who benefitted greatly from the gold rush.</a:t>
            </a:r>
          </a:p>
          <a:p>
            <a:pPr marL="0" indent="0">
              <a:buNone/>
            </a:pPr>
            <a:r>
              <a:rPr lang="en-US" altLang="en-US" sz="3000" dirty="0"/>
              <a:t>	-Levi Strauss-blue jeans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Gold Rush Society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772400" cy="5181600"/>
          </a:xfrm>
        </p:spPr>
        <p:txBody>
          <a:bodyPr/>
          <a:lstStyle/>
          <a:p>
            <a:r>
              <a:rPr lang="en-US" altLang="en-US" dirty="0"/>
              <a:t>Mostly men.  Lonely, lots of drinking, gambling, and fighting.  Vigilantes were used as police and typically took the law into their own hands.</a:t>
            </a:r>
          </a:p>
          <a:p>
            <a:r>
              <a:rPr lang="en-US" altLang="en-US" dirty="0"/>
              <a:t>Female-Very few women and most would be married.  Some worked in saloons and other entertainment venues.  Many worked the gold mining fields right along side the men.</a:t>
            </a:r>
          </a:p>
          <a:p>
            <a:endParaRPr lang="en-US" altLang="en-US" dirty="0"/>
          </a:p>
        </p:txBody>
      </p:sp>
      <p:pic>
        <p:nvPicPr>
          <p:cNvPr id="36868" name="Picture 3" descr="gold-rush-pictures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218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Economic and Political Progress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886200"/>
          </a:xfrm>
        </p:spPr>
        <p:txBody>
          <a:bodyPr/>
          <a:lstStyle/>
          <a:p>
            <a:r>
              <a:rPr lang="en-US" altLang="en-US" dirty="0"/>
              <a:t>California applied for statehood </a:t>
            </a:r>
            <a:r>
              <a:rPr lang="en-US" altLang="en-US"/>
              <a:t>in </a:t>
            </a:r>
            <a:r>
              <a:rPr lang="en-US" altLang="en-US" u="sng"/>
              <a:t>1849</a:t>
            </a:r>
            <a:r>
              <a:rPr lang="en-US" altLang="en-US"/>
              <a:t>.  </a:t>
            </a:r>
            <a:r>
              <a:rPr lang="en-US" altLang="en-US" dirty="0"/>
              <a:t>They wanted to be a</a:t>
            </a:r>
            <a:r>
              <a:rPr lang="en-US" altLang="en-US" u="sng" dirty="0"/>
              <a:t> free </a:t>
            </a:r>
            <a:r>
              <a:rPr lang="en-US" altLang="en-US" dirty="0"/>
              <a:t>state but again this made the U.S. Congress fight over adding another State.  In the end, a compromise was reached and California would become a state in </a:t>
            </a:r>
            <a:r>
              <a:rPr lang="en-US" altLang="en-US" u="sng" dirty="0"/>
              <a:t>1850</a:t>
            </a:r>
            <a:r>
              <a:rPr lang="en-US" altLang="en-US" dirty="0"/>
              <a:t>.</a:t>
            </a:r>
          </a:p>
        </p:txBody>
      </p:sp>
      <p:pic>
        <p:nvPicPr>
          <p:cNvPr id="37892" name="Picture 3" descr="california-fl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calst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Oregon Trail Cont.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69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-</a:t>
            </a:r>
            <a:r>
              <a:rPr lang="en-US" altLang="en-US" sz="2800" u="sng" dirty="0"/>
              <a:t>Many people died – an estimated 10 deaths per mile.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Manifest Destiny-</a:t>
            </a:r>
            <a:r>
              <a:rPr lang="en-US" altLang="en-US" sz="2800" u="sng" dirty="0"/>
              <a:t>America’s goal of spreading over the entire continent coast-to-coast.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- “Fifty-Four Forty or Fight”  </a:t>
            </a:r>
            <a:r>
              <a:rPr lang="en-US" altLang="en-US" sz="2800" u="sng" dirty="0"/>
              <a:t>Polk’s campaign slogan in 1844.  Wanted Oregon from Great Britain.  Ended up settling at 49 degrees N.</a:t>
            </a:r>
          </a:p>
        </p:txBody>
      </p:sp>
      <p:pic>
        <p:nvPicPr>
          <p:cNvPr id="5124" name="Picture 4" descr="w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B.  The Santa Fe Trail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2885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 dirty="0"/>
              <a:t>Independence</a:t>
            </a:r>
            <a:r>
              <a:rPr lang="en-US" altLang="en-US" sz="2400" dirty="0"/>
              <a:t>, Missouri to </a:t>
            </a:r>
            <a:r>
              <a:rPr lang="en-US" altLang="en-US" sz="2400" u="sng" dirty="0"/>
              <a:t>Santa Fe New Mexico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/>
              <a:t>900-mile trail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trail was created as a trade route by William </a:t>
            </a:r>
            <a:r>
              <a:rPr lang="en-US" altLang="en-US" sz="2400" u="sng" dirty="0"/>
              <a:t>Becknell</a:t>
            </a:r>
            <a:r>
              <a:rPr lang="en-US" altLang="en-US" sz="2400" dirty="0"/>
              <a:t>.  They hadn’t planned to settle.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As trade increased American’s began </a:t>
            </a:r>
            <a:r>
              <a:rPr lang="en-US" altLang="en-US" sz="2400" u="sng" dirty="0"/>
              <a:t>settling</a:t>
            </a:r>
            <a:r>
              <a:rPr lang="en-US" altLang="en-US" sz="2400" dirty="0"/>
              <a:t> in the area.  Many started to believe that </a:t>
            </a:r>
            <a:r>
              <a:rPr lang="en-US" altLang="en-US" sz="2400" u="sng" dirty="0"/>
              <a:t>New Mexico </a:t>
            </a:r>
            <a:r>
              <a:rPr lang="en-US" altLang="en-US" sz="2400" dirty="0"/>
              <a:t>as part of Manifest Destiny.</a:t>
            </a:r>
          </a:p>
        </p:txBody>
      </p:sp>
      <p:pic>
        <p:nvPicPr>
          <p:cNvPr id="8196" name="Picture 4" descr="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C.  The Mormon Trail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315200" cy="441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Mormons or members of the Church of </a:t>
            </a:r>
            <a:r>
              <a:rPr lang="en-US" altLang="en-US" sz="2800" u="sng" dirty="0"/>
              <a:t>Latter-day Saints</a:t>
            </a:r>
            <a:r>
              <a:rPr lang="en-US" altLang="en-US" sz="2800" dirty="0"/>
              <a:t>, started in the </a:t>
            </a:r>
            <a:r>
              <a:rPr lang="en-US" altLang="en-US" sz="2800" u="sng" dirty="0"/>
              <a:t>1830s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1840s</a:t>
            </a:r>
            <a:r>
              <a:rPr lang="en-US" altLang="en-US" sz="2800" dirty="0"/>
              <a:t>.</a:t>
            </a:r>
            <a:endParaRPr lang="en-US" altLang="en-US" sz="2800" i="1" dirty="0"/>
          </a:p>
          <a:p>
            <a:pPr eaLnBrk="1" hangingPunct="1"/>
            <a:r>
              <a:rPr lang="en-US" altLang="en-US" sz="2800" u="sng" dirty="0"/>
              <a:t>Joseph Smith </a:t>
            </a:r>
            <a:r>
              <a:rPr lang="en-US" altLang="en-US" sz="2800" dirty="0"/>
              <a:t>was the founder of the Mormon church.  He published </a:t>
            </a:r>
            <a:r>
              <a:rPr lang="en-US" altLang="en-US" sz="2800" u="sng" dirty="0"/>
              <a:t>the Book of Mormon </a:t>
            </a:r>
            <a:r>
              <a:rPr lang="en-US" altLang="en-US" sz="2800" dirty="0"/>
              <a:t>in 1830.</a:t>
            </a:r>
          </a:p>
          <a:p>
            <a:pPr eaLnBrk="1" hangingPunct="1"/>
            <a:r>
              <a:rPr lang="en-US" altLang="en-US" sz="2800" dirty="0"/>
              <a:t>He said that he had received a </a:t>
            </a:r>
            <a:r>
              <a:rPr lang="en-US" altLang="en-US" sz="2800" u="sng" dirty="0"/>
              <a:t>vision </a:t>
            </a:r>
            <a:r>
              <a:rPr lang="en-US" altLang="en-US" sz="2800" dirty="0"/>
              <a:t>to build a new </a:t>
            </a:r>
            <a:r>
              <a:rPr lang="en-US" altLang="en-US" sz="2800" u="sng" dirty="0"/>
              <a:t>church</a:t>
            </a:r>
            <a:r>
              <a:rPr lang="en-US" altLang="en-US" sz="2800" dirty="0"/>
              <a:t>.</a:t>
            </a:r>
          </a:p>
        </p:txBody>
      </p:sp>
      <p:pic>
        <p:nvPicPr>
          <p:cNvPr id="6148" name="Picture 5" descr="joseph 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0"/>
            <a:ext cx="18208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CE70-3681-4711-9DE4-F1CE2992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Mormon Trail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7DE-931F-4A79-9288-C3ED088A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2" y="1676400"/>
            <a:ext cx="8365068" cy="6248400"/>
          </a:xfrm>
        </p:spPr>
        <p:txBody>
          <a:bodyPr/>
          <a:lstStyle/>
          <a:p>
            <a:r>
              <a:rPr lang="en-US" altLang="en-US" sz="2800" dirty="0"/>
              <a:t>Many disagreed with Smith’s new ideas such as: </a:t>
            </a:r>
            <a:r>
              <a:rPr lang="en-US" altLang="en-US" sz="2800" u="sng" dirty="0"/>
              <a:t>Polygamy</a:t>
            </a:r>
            <a:r>
              <a:rPr lang="en-US" altLang="en-US" sz="2800" dirty="0"/>
              <a:t>, the idea that a man could have more than one wife, and that </a:t>
            </a:r>
            <a:r>
              <a:rPr lang="en-US" altLang="en-US" sz="2800" u="sng" dirty="0"/>
              <a:t>property</a:t>
            </a:r>
            <a:r>
              <a:rPr lang="en-US" altLang="en-US" sz="2800" dirty="0"/>
              <a:t> should be held in common rather than belong to </a:t>
            </a:r>
            <a:r>
              <a:rPr lang="en-US" altLang="en-US" sz="2800" u="sng" dirty="0"/>
              <a:t>individuals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Mormons eventually gave up the idea of </a:t>
            </a:r>
            <a:r>
              <a:rPr lang="en-US" altLang="en-US" sz="2800" u="sng" dirty="0"/>
              <a:t>polygamy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Mormons were forced from New York and settled in </a:t>
            </a:r>
            <a:r>
              <a:rPr lang="en-US" altLang="en-US" sz="2800" u="sng" dirty="0"/>
              <a:t>Nauvoo</a:t>
            </a:r>
            <a:r>
              <a:rPr lang="en-US" altLang="en-US" sz="2800" dirty="0"/>
              <a:t> Illinois.</a:t>
            </a:r>
          </a:p>
          <a:p>
            <a:r>
              <a:rPr lang="en-US" altLang="en-US" sz="2800" dirty="0"/>
              <a:t>In 1844 </a:t>
            </a:r>
            <a:r>
              <a:rPr lang="en-US" altLang="en-US" sz="2800" u="sng" dirty="0"/>
              <a:t>Smith</a:t>
            </a:r>
            <a:r>
              <a:rPr lang="en-US" altLang="en-US" sz="2800" dirty="0"/>
              <a:t> was killed by a mob and </a:t>
            </a:r>
            <a:r>
              <a:rPr lang="en-US" altLang="en-US" sz="2800" u="sng" dirty="0"/>
              <a:t>Brigham Young </a:t>
            </a:r>
            <a:r>
              <a:rPr lang="en-US" altLang="en-US" sz="2800" dirty="0"/>
              <a:t>took over has head of the Mormons.</a:t>
            </a:r>
            <a:endParaRPr lang="en-US" alt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Mormon Trail Cont.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 dirty="0"/>
              <a:t>He decided to move to the </a:t>
            </a:r>
            <a:r>
              <a:rPr lang="en-US" altLang="en-US" u="sng" dirty="0"/>
              <a:t>Salt Lake</a:t>
            </a:r>
            <a:r>
              <a:rPr lang="en-US" altLang="en-US" dirty="0"/>
              <a:t> region in Utah.</a:t>
            </a:r>
          </a:p>
          <a:p>
            <a:pPr eaLnBrk="1" hangingPunct="1"/>
            <a:r>
              <a:rPr lang="en-US" altLang="en-US" dirty="0"/>
              <a:t>About</a:t>
            </a:r>
            <a:r>
              <a:rPr lang="en-US" altLang="en-US" u="sng" dirty="0"/>
              <a:t> 12,000 </a:t>
            </a:r>
            <a:r>
              <a:rPr lang="en-US" altLang="en-US" dirty="0"/>
              <a:t>followed him on the Mormon Trail.</a:t>
            </a:r>
          </a:p>
          <a:p>
            <a:pPr eaLnBrk="1" hangingPunct="1"/>
            <a:r>
              <a:rPr lang="en-US" altLang="en-US" dirty="0"/>
              <a:t>They called their new home </a:t>
            </a:r>
            <a:r>
              <a:rPr lang="en-US" altLang="en-US" u="sng" dirty="0"/>
              <a:t>Deseret</a:t>
            </a:r>
            <a:r>
              <a:rPr lang="en-US" altLang="en-US" dirty="0"/>
              <a:t> and set up farming communities.</a:t>
            </a:r>
          </a:p>
          <a:p>
            <a:pPr eaLnBrk="1" hangingPunct="1"/>
            <a:r>
              <a:rPr lang="en-US" altLang="en-US" dirty="0"/>
              <a:t>Utah became a state in </a:t>
            </a:r>
            <a:r>
              <a:rPr lang="en-US" altLang="en-US" u="sng" dirty="0"/>
              <a:t>1896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Why did the Mormons travel to Utah?</a:t>
            </a:r>
          </a:p>
        </p:txBody>
      </p:sp>
      <p:pic>
        <p:nvPicPr>
          <p:cNvPr id="7172" name="Picture 4" descr="brigham yo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85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exas_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572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Texas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733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2660</TotalTime>
  <Words>1540</Words>
  <Application>Microsoft Office PowerPoint</Application>
  <PresentationFormat>On-screen Show (4:3)</PresentationFormat>
  <Paragraphs>167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Wingdings</vt:lpstr>
      <vt:lpstr>Pixel</vt:lpstr>
      <vt:lpstr>Ch. 13 Notes/Unit 8 “Manifest Destiny”</vt:lpstr>
      <vt:lpstr>I.  Three Trails Heading West</vt:lpstr>
      <vt:lpstr>The Oregon Trail Cont.</vt:lpstr>
      <vt:lpstr>Oregon Trail Cont.</vt:lpstr>
      <vt:lpstr>B.  The Santa Fe Trail</vt:lpstr>
      <vt:lpstr>C.  The Mormon Trail</vt:lpstr>
      <vt:lpstr>The Mormon Trail Cont.</vt:lpstr>
      <vt:lpstr>The Mormon Trail Cont.</vt:lpstr>
      <vt:lpstr>PowerPoint Presentation</vt:lpstr>
      <vt:lpstr>Independence for Texas </vt:lpstr>
      <vt:lpstr>Independence for Texas</vt:lpstr>
      <vt:lpstr>Land Grants Cont.</vt:lpstr>
      <vt:lpstr>Growing Tension</vt:lpstr>
      <vt:lpstr>Part II: Texas Revolution</vt:lpstr>
      <vt:lpstr>The Battle of the Alamo</vt:lpstr>
      <vt:lpstr>The Alamo Continued</vt:lpstr>
      <vt:lpstr>2. Independence</vt:lpstr>
      <vt:lpstr>The Battle of San Jacinto</vt:lpstr>
      <vt:lpstr>The Lone Star Republic</vt:lpstr>
      <vt:lpstr>PowerPoint Presentation</vt:lpstr>
      <vt:lpstr>3.  War with Mexico Ch. 13/3 1846-48</vt:lpstr>
      <vt:lpstr>PowerPoint Presentation</vt:lpstr>
      <vt:lpstr>Conflict Begins</vt:lpstr>
      <vt:lpstr>Polk’s War Plan</vt:lpstr>
      <vt:lpstr>PowerPoint Presentation</vt:lpstr>
      <vt:lpstr>The Bear Flag Republic</vt:lpstr>
      <vt:lpstr>End of the War</vt:lpstr>
      <vt:lpstr>PowerPoint Presentation</vt:lpstr>
      <vt:lpstr>PowerPoint Presentation</vt:lpstr>
      <vt:lpstr>California</vt:lpstr>
      <vt:lpstr>California Gold Rush</vt:lpstr>
      <vt:lpstr>Life in California</vt:lpstr>
      <vt:lpstr>Gold Rush Society</vt:lpstr>
      <vt:lpstr>Economic and Political Progress</vt:lpstr>
    </vt:vector>
  </TitlesOfParts>
  <Company>Brandon Valley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12 Notes</dc:title>
  <dc:creator>zerrm</dc:creator>
  <cp:lastModifiedBy>Zerr, Mitchell R</cp:lastModifiedBy>
  <cp:revision>53</cp:revision>
  <dcterms:created xsi:type="dcterms:W3CDTF">2012-02-29T14:39:44Z</dcterms:created>
  <dcterms:modified xsi:type="dcterms:W3CDTF">2023-03-22T12:55:37Z</dcterms:modified>
</cp:coreProperties>
</file>