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7" r:id="rId3"/>
    <p:sldId id="288" r:id="rId4"/>
    <p:sldId id="289" r:id="rId5"/>
    <p:sldId id="258" r:id="rId6"/>
    <p:sldId id="260" r:id="rId7"/>
    <p:sldId id="291" r:id="rId8"/>
    <p:sldId id="263" r:id="rId9"/>
    <p:sldId id="292" r:id="rId10"/>
    <p:sldId id="264" r:id="rId11"/>
    <p:sldId id="261" r:id="rId12"/>
    <p:sldId id="259" r:id="rId13"/>
    <p:sldId id="257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93" r:id="rId23"/>
    <p:sldId id="275" r:id="rId24"/>
    <p:sldId id="286" r:id="rId25"/>
    <p:sldId id="276" r:id="rId26"/>
    <p:sldId id="294" r:id="rId27"/>
    <p:sldId id="274" r:id="rId28"/>
    <p:sldId id="278" r:id="rId29"/>
    <p:sldId id="295" r:id="rId30"/>
    <p:sldId id="296" r:id="rId31"/>
    <p:sldId id="280" r:id="rId32"/>
    <p:sldId id="297" r:id="rId33"/>
    <p:sldId id="283" r:id="rId34"/>
    <p:sldId id="277" r:id="rId35"/>
    <p:sldId id="284" r:id="rId36"/>
    <p:sldId id="281" r:id="rId37"/>
    <p:sldId id="298" r:id="rId38"/>
    <p:sldId id="299" r:id="rId39"/>
    <p:sldId id="285" r:id="rId40"/>
    <p:sldId id="300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8" d="100"/>
          <a:sy n="68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0DBC8B-3998-4179-830D-C2F2297AB07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EE7D8-DE13-435C-8844-0F94D3DFF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31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8764-0859-4ECC-8813-0D4CA2D35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02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4E44-E15B-4FD4-9EE6-31A623505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9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3D02-872F-4560-91D9-373D3C09E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8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4AD37-9427-4558-BCB1-E99C9D919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91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8BE4-EE50-4793-8AE8-12396A9A4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53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82F15-3455-45A8-BF0F-C433E18F4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43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FBEB-D594-4986-B3F8-04FE5C6DD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1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CE5D2-C63B-4342-A74B-81D3F4E5E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27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464C5-E9E1-45C6-AD7E-CA8C9A295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DFF2352-EC33-42CB-9D60-3C80C9F735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70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Ec7rCsNFn3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2YWwCOeKWQ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Unit 7 (</a:t>
            </a:r>
            <a:r>
              <a:rPr lang="en-US" altLang="en-US"/>
              <a:t>Chapter 11) 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Growth and Expansion</a:t>
            </a:r>
          </a:p>
        </p:txBody>
      </p:sp>
      <p:pic>
        <p:nvPicPr>
          <p:cNvPr id="4" name="Picture 6" descr="http://upload.wikimedia.org/wikipedia/commons/e/e2/Manchester_from_Kersal_Moor_William_Wylde_%281857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52441"/>
            <a:ext cx="381000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1/15/View_from_Kersal_Moor%2C_Salford_-_1820.jpg/220px-View_from_Kersal_Moor%2C_Salford_-_1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4" y="4167130"/>
            <a:ext cx="3674430" cy="253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Peter Cooper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19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1</a:t>
            </a:r>
            <a:r>
              <a:rPr lang="en-US" altLang="en-US" sz="2800" baseline="30000"/>
              <a:t>st</a:t>
            </a:r>
            <a:r>
              <a:rPr lang="en-US" altLang="en-US" sz="2800"/>
              <a:t> Steam powered Locamotive-1830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Description: Steam powered train engine that could send goods across land faster.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Effect: Lead to one of the greatest Revolutions in transportation in history.</a:t>
            </a:r>
          </a:p>
        </p:txBody>
      </p:sp>
      <p:pic>
        <p:nvPicPr>
          <p:cNvPr id="17414" name="Picture 6" descr="cooper_tom_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165600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Samuel F.B. Morse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648200"/>
          </a:xfrm>
        </p:spPr>
        <p:txBody>
          <a:bodyPr/>
          <a:lstStyle/>
          <a:p>
            <a:r>
              <a:rPr lang="en-US" altLang="en-US" sz="2800"/>
              <a:t>Telegraph (Morse Code) 1830s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Description: Sent messages using “morse code” across the country.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Effect: Communication sped up considerably.</a:t>
            </a:r>
          </a:p>
        </p:txBody>
      </p:sp>
      <p:pic>
        <p:nvPicPr>
          <p:cNvPr id="11271" name="Picture 7" descr="tele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052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military-tel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05288"/>
            <a:ext cx="4103688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John Deere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95800" cy="4876800"/>
          </a:xfrm>
        </p:spPr>
        <p:txBody>
          <a:bodyPr/>
          <a:lstStyle/>
          <a:p>
            <a:r>
              <a:rPr lang="en-US" altLang="en-US" sz="2800"/>
              <a:t>Steel Plow-1840s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Description: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Plow made of steel</a:t>
            </a:r>
            <a:r>
              <a:rPr lang="en-US" altLang="en-US" sz="2800">
                <a:sym typeface="Wingdings" panose="05000000000000000000" pitchFamily="2" charset="2"/>
              </a:rPr>
              <a:t>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sym typeface="Wingdings" panose="05000000000000000000" pitchFamily="2" charset="2"/>
              </a:rPr>
              <a:t>Effect: Could now plow land faster/easier.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sym typeface="Wingdings" panose="05000000000000000000" pitchFamily="2" charset="2"/>
              </a:rPr>
              <a:t>	Lead to more people moving west and more land farmed.</a:t>
            </a:r>
            <a:endParaRPr lang="en-US" altLang="en-US" sz="2800"/>
          </a:p>
        </p:txBody>
      </p:sp>
      <p:pic>
        <p:nvPicPr>
          <p:cNvPr id="7175" name="Picture 7" descr="steel p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114800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Cyrus McCormick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759200" cy="4114800"/>
          </a:xfrm>
        </p:spPr>
        <p:txBody>
          <a:bodyPr/>
          <a:lstStyle/>
          <a:p>
            <a:r>
              <a:rPr lang="en-US" altLang="en-US" sz="2800" dirty="0"/>
              <a:t>Mechanical Reaper-1831</a:t>
            </a:r>
          </a:p>
          <a:p>
            <a:r>
              <a:rPr lang="en-US" altLang="en-US" sz="2800" dirty="0"/>
              <a:t>Machine used to cut down crops faster</a:t>
            </a:r>
          </a:p>
          <a:p>
            <a:r>
              <a:rPr lang="en-US" altLang="en-US" sz="2800" dirty="0"/>
              <a:t>Fewer farmers and more crops</a:t>
            </a:r>
          </a:p>
        </p:txBody>
      </p:sp>
      <p:pic>
        <p:nvPicPr>
          <p:cNvPr id="3079" name="Picture 7" descr="re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6482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I.  The Industrial Revolution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51816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Growth of Industry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In the early 1700s, where did most people live and work?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Farms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The way goods were made began to change because of inventions in what country?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	Great Britain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In your own words, what is the definition of the Industrial Revolution?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hlinkClick r:id="rId2"/>
              </a:rPr>
              <a:t>Effect?</a:t>
            </a:r>
            <a:endParaRPr lang="en-US" altLang="en-US" sz="2400" dirty="0"/>
          </a:p>
        </p:txBody>
      </p:sp>
      <p:pic>
        <p:nvPicPr>
          <p:cNvPr id="20484" name="Picture 4" descr="industrial-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4290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Industrial Revolution in New England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4008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Revolution began in the US 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around 1800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Why New England?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b="1"/>
              <a:t>Regions Geography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b="1"/>
              <a:t>Farming was difficult in New England poor soil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b="1"/>
              <a:t>Had rivers/streams to provide water power needed to run machines in new factories.</a:t>
            </a:r>
          </a:p>
        </p:txBody>
      </p:sp>
      <p:pic>
        <p:nvPicPr>
          <p:cNvPr id="21508" name="Picture 4" descr="newenglan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0520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Patents and Factories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7086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Patent-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Gives the sole legal right to the inventor and its profits for a certain period of time.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Name two men who began the textile industries in America.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b="1" dirty="0"/>
              <a:t>Samuel Slater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b="1" dirty="0"/>
              <a:t>Francis Cabot Lowell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dirty="0"/>
              <a:t>What are textiles?</a:t>
            </a:r>
          </a:p>
        </p:txBody>
      </p:sp>
      <p:pic>
        <p:nvPicPr>
          <p:cNvPr id="23556" name="Picture 4" descr="slater_mill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 Enterprise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64770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Define Capitalism-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The economic system of the US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Define Capital-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Money invested in a business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Define Free Enterprise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People are free to buy, sell, and produce whatever they want</a:t>
            </a:r>
          </a:p>
        </p:txBody>
      </p:sp>
      <p:pic>
        <p:nvPicPr>
          <p:cNvPr id="24580" name="Picture 4" descr="capitalism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5511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Agriculture Expands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546402"/>
            <a:ext cx="6477000" cy="599739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en-US" sz="2400" dirty="0"/>
              <a:t>What direction were farmers moving?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sz="2400" b="1" dirty="0"/>
              <a:t>West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/>
              <a:t>What types of crops did they raise in the Ohio River region?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400" dirty="0"/>
              <a:t>	</a:t>
            </a:r>
            <a:r>
              <a:rPr lang="en-US" altLang="en-US" sz="2400" b="1" dirty="0"/>
              <a:t>Corn, Wheat, Pork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What crop rose steadily with the rise of the textile industry?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	Cotton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Who did Southerners use to plant, grow and harvest cotton?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b="1" dirty="0"/>
              <a:t>Enslaved workers from Africa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What invention led to this?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b="1" dirty="0"/>
              <a:t>Cotton Gin</a:t>
            </a:r>
          </a:p>
        </p:txBody>
      </p:sp>
      <p:pic>
        <p:nvPicPr>
          <p:cNvPr id="25604" name="Picture 4" descr="Cotton_gin_har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34290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Economic Independence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60960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What did many shopkeepers, merchants, and farmers do with their money?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Invest in new businesses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u="sng"/>
              <a:t>Corporations Develop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What is another name for large businesses?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Corporations</a:t>
            </a:r>
          </a:p>
        </p:txBody>
      </p:sp>
      <p:pic>
        <p:nvPicPr>
          <p:cNvPr id="26628" name="Picture 4" descr="corpo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73E2-F6F2-47A6-BAB5-B6E6B6BD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4181"/>
            <a:ext cx="384527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chemeClr val="tx1"/>
                </a:solidFill>
              </a:rPr>
              <a:t>James Hargreaves-England 1764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D859-0551-448A-A1ED-C6B5C82D1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38400"/>
            <a:ext cx="3845272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/>
              <a:t>Spinning Jenny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/>
              <a:t>Spin several spools of thread at once.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/>
              <a:t>Produces thread spools much faster saving people time=Cheaper thread.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DD62C2-C34F-49AD-89B0-387F3A9B6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4" r="19312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128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Cities Grow Up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876800" cy="4953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The growth of factories and trade led to the growth of?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towns and cities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What are three of the US’ oldest cities?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000" b="1" dirty="0"/>
              <a:t>New York  	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000" b="1" dirty="0"/>
              <a:t>Boston 	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000" b="1" dirty="0"/>
              <a:t>Baltimore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000" b="1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000" dirty="0"/>
              <a:t>What three westward cities grew because they were located along rivers?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000" b="1" dirty="0"/>
              <a:t>Pittsburgh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000" b="1" dirty="0"/>
              <a:t>Cincinnati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altLang="en-US" sz="2000" b="1" dirty="0"/>
              <a:t>Louisville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000" dirty="0"/>
              <a:t>Describe these cities.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sz="2000" b="1" dirty="0"/>
              <a:t>	Wood/brick buildings, </a:t>
            </a:r>
            <a:r>
              <a:rPr lang="en-US" altLang="en-US" sz="2000" b="1"/>
              <a:t>unpaved streets</a:t>
            </a:r>
            <a:r>
              <a:rPr lang="en-US" altLang="en-US" sz="2000" b="1" dirty="0"/>
              <a:t>, no sewers, fire.  Lots of opportunities though.</a:t>
            </a:r>
            <a:r>
              <a:rPr lang="en-US" altLang="en-US" sz="2000" dirty="0"/>
              <a:t> </a:t>
            </a:r>
          </a:p>
        </p:txBody>
      </p:sp>
      <p:pic>
        <p:nvPicPr>
          <p:cNvPr id="27652" name="Picture 4" descr="Industrial_Revolution_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352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urbanten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58140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II. Moving West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The first ever </a:t>
            </a:r>
            <a:r>
              <a:rPr lang="en-US" altLang="en-US" sz="2800" b="1" dirty="0"/>
              <a:t>census </a:t>
            </a:r>
            <a:r>
              <a:rPr lang="en-US" altLang="en-US" sz="2800" dirty="0"/>
              <a:t>–count of a </a:t>
            </a:r>
            <a:r>
              <a:rPr lang="en-US" altLang="en-US" sz="2800" b="1" dirty="0"/>
              <a:t>population</a:t>
            </a:r>
            <a:r>
              <a:rPr lang="en-US" altLang="en-US" sz="2800" dirty="0"/>
              <a:t>- took place in </a:t>
            </a:r>
            <a:r>
              <a:rPr lang="en-US" altLang="en-US" sz="2800" b="1" dirty="0"/>
              <a:t>1790</a:t>
            </a:r>
            <a:r>
              <a:rPr lang="en-US" altLang="en-US" sz="2800" dirty="0"/>
              <a:t> (our country does a census every 10 years)</a:t>
            </a:r>
          </a:p>
          <a:p>
            <a:r>
              <a:rPr lang="en-US" altLang="en-US" sz="2800" dirty="0"/>
              <a:t>Population= </a:t>
            </a:r>
            <a:r>
              <a:rPr lang="en-US" altLang="en-US" sz="2800" b="1" dirty="0"/>
              <a:t>4 </a:t>
            </a:r>
            <a:r>
              <a:rPr lang="en-US" altLang="en-US" sz="2800" dirty="0"/>
              <a:t>million people (most people lived between the </a:t>
            </a:r>
            <a:r>
              <a:rPr lang="en-US" altLang="en-US" sz="2800" b="1" dirty="0"/>
              <a:t>Atlantic Ocean </a:t>
            </a:r>
            <a:r>
              <a:rPr lang="en-US" altLang="en-US" sz="2800" dirty="0"/>
              <a:t>and the </a:t>
            </a:r>
            <a:r>
              <a:rPr lang="en-US" altLang="en-US" sz="2800" b="1" dirty="0"/>
              <a:t>Appalachian Mountains</a:t>
            </a:r>
            <a:r>
              <a:rPr lang="en-US" altLang="en-US" sz="2800" dirty="0"/>
              <a:t>)</a:t>
            </a:r>
          </a:p>
          <a:p>
            <a:r>
              <a:rPr lang="en-US" altLang="en-US" sz="2800" dirty="0"/>
              <a:t>A Change Occurs= during the 1800’s thousands of settlers began heading west of the </a:t>
            </a:r>
            <a:r>
              <a:rPr lang="en-US" altLang="en-US" sz="2800" b="1" dirty="0"/>
              <a:t>Appalachians</a:t>
            </a:r>
            <a:r>
              <a:rPr lang="en-US" altLang="en-US" sz="2800" dirty="0"/>
              <a:t>.</a:t>
            </a:r>
            <a:endParaRPr lang="en-US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7B01-7F4E-4D81-B768-D4E0608F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 Boone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4247-8711-4A96-9D06-1150D124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779962"/>
          </a:xfrm>
        </p:spPr>
        <p:txBody>
          <a:bodyPr/>
          <a:lstStyle/>
          <a:p>
            <a:r>
              <a:rPr lang="en-US" dirty="0"/>
              <a:t>Explorer </a:t>
            </a:r>
            <a:r>
              <a:rPr lang="en-US" b="1" dirty="0"/>
              <a:t>Daniel Boone </a:t>
            </a:r>
            <a:r>
              <a:rPr lang="en-US" dirty="0"/>
              <a:t>was among the early western pioneers.</a:t>
            </a:r>
          </a:p>
          <a:p>
            <a:r>
              <a:rPr lang="en-US" dirty="0"/>
              <a:t>He led a group to clear a path through the </a:t>
            </a:r>
            <a:r>
              <a:rPr lang="en-US" b="1" dirty="0"/>
              <a:t>Cumberland</a:t>
            </a:r>
            <a:r>
              <a:rPr lang="en-US" dirty="0"/>
              <a:t> Gap leading into Kentucky.</a:t>
            </a:r>
          </a:p>
          <a:p>
            <a:r>
              <a:rPr lang="en-US" dirty="0"/>
              <a:t>It created a shortcut through the </a:t>
            </a:r>
            <a:r>
              <a:rPr lang="en-US" b="1" dirty="0"/>
              <a:t>Appalachian</a:t>
            </a:r>
            <a:r>
              <a:rPr lang="en-US" dirty="0"/>
              <a:t> Mountains.</a:t>
            </a:r>
          </a:p>
          <a:p>
            <a:r>
              <a:rPr lang="en-US" dirty="0"/>
              <a:t>This came to be known as the </a:t>
            </a:r>
            <a:r>
              <a:rPr lang="en-US" b="1" dirty="0"/>
              <a:t>Wilderness Road </a:t>
            </a:r>
            <a:r>
              <a:rPr lang="en-US" dirty="0"/>
              <a:t>and more than </a:t>
            </a:r>
            <a:r>
              <a:rPr lang="en-US" b="1" dirty="0"/>
              <a:t>100,000</a:t>
            </a:r>
            <a:r>
              <a:rPr lang="en-US" dirty="0"/>
              <a:t> people traveled it between </a:t>
            </a:r>
            <a:r>
              <a:rPr lang="en-US" b="1" dirty="0"/>
              <a:t>1775 </a:t>
            </a:r>
            <a:r>
              <a:rPr lang="en-US" dirty="0"/>
              <a:t>and </a:t>
            </a:r>
            <a:r>
              <a:rPr lang="en-US" b="1" dirty="0"/>
              <a:t>1790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767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Building Roadways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Private companies built turnpikes-</a:t>
            </a:r>
            <a:r>
              <a:rPr lang="en-US" altLang="en-US" sz="2800" b="1" dirty="0"/>
              <a:t>toll</a:t>
            </a:r>
            <a:r>
              <a:rPr lang="en-US" altLang="en-US" sz="2800" dirty="0"/>
              <a:t> </a:t>
            </a:r>
            <a:r>
              <a:rPr lang="en-US" altLang="en-US" sz="2800" b="1" dirty="0"/>
              <a:t>roads </a:t>
            </a:r>
            <a:r>
              <a:rPr lang="en-US" altLang="en-US" sz="2800" dirty="0"/>
              <a:t>where travelers had to </a:t>
            </a:r>
            <a:r>
              <a:rPr lang="en-US" altLang="en-US" sz="2800" b="1" dirty="0"/>
              <a:t>pay</a:t>
            </a:r>
            <a:r>
              <a:rPr lang="en-US" altLang="en-US" sz="2800" dirty="0"/>
              <a:t> to travel.</a:t>
            </a:r>
            <a:endParaRPr lang="en-US" altLang="en-US" sz="2800" b="1" dirty="0"/>
          </a:p>
          <a:p>
            <a:r>
              <a:rPr lang="en-US" altLang="en-US" sz="2800" dirty="0"/>
              <a:t>The first nationally funded road west was called</a:t>
            </a:r>
            <a:r>
              <a:rPr lang="en-US" altLang="en-US" sz="2800" b="1" dirty="0"/>
              <a:t> National Road.</a:t>
            </a:r>
          </a:p>
          <a:p>
            <a:r>
              <a:rPr lang="en-US" altLang="en-US" sz="2800" dirty="0"/>
              <a:t>It started in </a:t>
            </a:r>
            <a:r>
              <a:rPr lang="en-US" altLang="en-US" sz="2800" b="1" dirty="0"/>
              <a:t>Cumberland</a:t>
            </a:r>
            <a:r>
              <a:rPr lang="en-US" altLang="en-US" sz="2800" dirty="0"/>
              <a:t>, Maryland and ended in </a:t>
            </a:r>
            <a:r>
              <a:rPr lang="en-US" altLang="en-US" sz="2800" b="1" dirty="0"/>
              <a:t>Vandalia</a:t>
            </a:r>
            <a:r>
              <a:rPr lang="en-US" altLang="en-US" sz="2800" dirty="0"/>
              <a:t>, Illinois.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Road: 1806-1818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371395"/>
              </p:ext>
            </p:extLst>
          </p:nvPr>
        </p:nvGraphicFramePr>
        <p:xfrm>
          <a:off x="949325" y="1981200"/>
          <a:ext cx="76612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42,159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230,760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24,520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581,434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147,178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55,211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937,903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343,031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157,445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http://e08595.medialib.glogster.com/media/bf/bf6c3a61dfb386e037891780168119c7fafcf2e4a7814f27c699f0bf2b29e73d/indiananationalroad-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3962400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4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Building Roadways Cont.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1752600"/>
            <a:ext cx="7661275" cy="4114800"/>
          </a:xfrm>
        </p:spPr>
        <p:txBody>
          <a:bodyPr/>
          <a:lstStyle/>
          <a:p>
            <a:r>
              <a:rPr lang="en-US" altLang="en-US" b="1" dirty="0"/>
              <a:t>River</a:t>
            </a:r>
            <a:r>
              <a:rPr lang="en-US" altLang="en-US" dirty="0"/>
              <a:t> travel was much easier and people could carry larger loads BUT</a:t>
            </a:r>
          </a:p>
          <a:p>
            <a:pPr>
              <a:buNone/>
            </a:pPr>
            <a:r>
              <a:rPr lang="en-US" altLang="en-US" b="1" dirty="0"/>
              <a:t>	1.  </a:t>
            </a:r>
            <a:r>
              <a:rPr lang="en-US" altLang="en-US" dirty="0"/>
              <a:t>Most rivers flowed </a:t>
            </a:r>
            <a:r>
              <a:rPr lang="en-US" altLang="en-US" b="1" dirty="0"/>
              <a:t>North/South</a:t>
            </a:r>
            <a:r>
              <a:rPr lang="en-US" altLang="en-US" dirty="0"/>
              <a:t> and people wanted to go </a:t>
            </a:r>
            <a:r>
              <a:rPr lang="en-US" altLang="en-US" b="1" dirty="0"/>
              <a:t>East/West</a:t>
            </a:r>
            <a:r>
              <a:rPr lang="en-US" altLang="en-US" dirty="0"/>
              <a:t>.</a:t>
            </a:r>
          </a:p>
          <a:p>
            <a:pPr>
              <a:buNone/>
            </a:pPr>
            <a:r>
              <a:rPr lang="en-US" altLang="en-US" b="1" dirty="0"/>
              <a:t>	2.  </a:t>
            </a:r>
            <a:r>
              <a:rPr lang="en-US" altLang="en-US" dirty="0"/>
              <a:t>Traveling </a:t>
            </a:r>
            <a:r>
              <a:rPr lang="en-US" altLang="en-US" b="1" dirty="0"/>
              <a:t>upstream</a:t>
            </a:r>
            <a:r>
              <a:rPr lang="en-US" altLang="en-US" dirty="0"/>
              <a:t> was very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58EA-E232-4498-BEFA-15DC95E2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Roadways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94379-1350-4C53-90C3-94FDD297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76400"/>
            <a:ext cx="8991600" cy="5084762"/>
          </a:xfrm>
        </p:spPr>
        <p:txBody>
          <a:bodyPr/>
          <a:lstStyle/>
          <a:p>
            <a:r>
              <a:rPr lang="en-US" altLang="en-US" dirty="0"/>
              <a:t>The invention of the </a:t>
            </a:r>
            <a:r>
              <a:rPr lang="en-US" altLang="en-US" b="1" dirty="0"/>
              <a:t>steam engine</a:t>
            </a:r>
            <a:r>
              <a:rPr lang="en-US" altLang="en-US" dirty="0"/>
              <a:t>, such as the </a:t>
            </a:r>
            <a:r>
              <a:rPr lang="en-US" altLang="en-US" b="1" dirty="0"/>
              <a:t>Claremont</a:t>
            </a:r>
            <a:r>
              <a:rPr lang="en-US" altLang="en-US" dirty="0"/>
              <a:t> by Robert Fulton, helped with travelling upstream but man-made </a:t>
            </a:r>
            <a:r>
              <a:rPr lang="en-US" altLang="en-US" b="1" dirty="0"/>
              <a:t>canals</a:t>
            </a:r>
            <a:r>
              <a:rPr lang="en-US" altLang="en-US" dirty="0"/>
              <a:t> would need to be built to go </a:t>
            </a:r>
            <a:r>
              <a:rPr lang="en-US" altLang="en-US" b="1" dirty="0"/>
              <a:t>East/West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Canals- </a:t>
            </a:r>
            <a:r>
              <a:rPr lang="en-US" altLang="en-US" b="1" dirty="0"/>
              <a:t>artificial waterway</a:t>
            </a:r>
          </a:p>
          <a:p>
            <a:r>
              <a:rPr lang="en-US" altLang="en-US" dirty="0"/>
              <a:t>The </a:t>
            </a:r>
            <a:r>
              <a:rPr lang="en-US" altLang="en-US" b="1" dirty="0"/>
              <a:t>Erie</a:t>
            </a:r>
            <a:r>
              <a:rPr lang="en-US" altLang="en-US" dirty="0"/>
              <a:t> Canal was the first of many major canals to be built.  </a:t>
            </a:r>
            <a:r>
              <a:rPr lang="en-US" altLang="en-US" dirty="0">
                <a:hlinkClick r:id="rId2"/>
              </a:rPr>
              <a:t>Lock Video</a:t>
            </a:r>
            <a:endParaRPr lang="en-US" altLang="en-US" dirty="0"/>
          </a:p>
          <a:p>
            <a:r>
              <a:rPr lang="en-US" altLang="en-US" b="1" dirty="0"/>
              <a:t>Dewitt Clinton </a:t>
            </a:r>
            <a:r>
              <a:rPr lang="en-US" altLang="en-US" dirty="0"/>
              <a:t>developed this canal to connect Lake </a:t>
            </a:r>
            <a:r>
              <a:rPr lang="en-US" altLang="en-US" b="1" dirty="0"/>
              <a:t>Erie</a:t>
            </a:r>
            <a:r>
              <a:rPr lang="en-US" altLang="en-US" dirty="0"/>
              <a:t> to the </a:t>
            </a:r>
            <a:r>
              <a:rPr lang="en-US" altLang="en-US" b="1" dirty="0"/>
              <a:t>Hudson</a:t>
            </a:r>
            <a:r>
              <a:rPr lang="en-US" altLang="en-US" dirty="0"/>
              <a:t> River.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49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Westward Expansion cont.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By 1820-the population was more than </a:t>
            </a:r>
            <a:r>
              <a:rPr lang="en-US" altLang="en-US" b="1" dirty="0"/>
              <a:t>2.5 </a:t>
            </a:r>
            <a:r>
              <a:rPr lang="en-US" altLang="en-US" dirty="0"/>
              <a:t>million west of the Appalachian Mountains.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1791-1820: The following States were added </a:t>
            </a:r>
            <a:r>
              <a:rPr lang="en-US" altLang="en-US" b="1" dirty="0"/>
              <a:t>Vermont</a:t>
            </a:r>
            <a:r>
              <a:rPr lang="en-US" altLang="en-US" dirty="0"/>
              <a:t>, </a:t>
            </a:r>
            <a:r>
              <a:rPr lang="en-US" altLang="en-US" b="1" dirty="0"/>
              <a:t>Kentucky</a:t>
            </a:r>
            <a:r>
              <a:rPr lang="en-US" altLang="en-US" dirty="0"/>
              <a:t>, </a:t>
            </a:r>
            <a:r>
              <a:rPr lang="en-US" altLang="en-US" b="1" dirty="0"/>
              <a:t>Tennessee</a:t>
            </a:r>
            <a:r>
              <a:rPr lang="en-US" altLang="en-US" dirty="0"/>
              <a:t>, </a:t>
            </a:r>
            <a:r>
              <a:rPr lang="en-US" altLang="en-US" b="1" dirty="0"/>
              <a:t>Ohio, Indiana, Illinois, Mississippi, Alabama</a:t>
            </a:r>
            <a:r>
              <a:rPr lang="en-US" altLang="en-US" dirty="0"/>
              <a:t>, and </a:t>
            </a:r>
            <a:r>
              <a:rPr lang="en-US" altLang="en-US" b="1" dirty="0">
                <a:solidFill>
                  <a:schemeClr val="accent4"/>
                </a:solidFill>
              </a:rPr>
              <a:t>Louisiana</a:t>
            </a:r>
            <a:r>
              <a:rPr lang="en-US" altLang="en-US" dirty="0">
                <a:solidFill>
                  <a:schemeClr val="accent4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III.  Unity and Sectionalism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5181600"/>
          </a:xfrm>
        </p:spPr>
        <p:txBody>
          <a:bodyPr/>
          <a:lstStyle/>
          <a:p>
            <a:r>
              <a:rPr lang="en-US" altLang="en-US" dirty="0"/>
              <a:t>What did they call the period that followed the War of 1812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The Era of Good Feelings</a:t>
            </a:r>
            <a:endParaRPr lang="en-US" altLang="en-US" dirty="0"/>
          </a:p>
          <a:p>
            <a:r>
              <a:rPr lang="en-US" altLang="en-US" dirty="0"/>
              <a:t>Who was President?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b="1" dirty="0"/>
              <a:t>James Monroe</a:t>
            </a:r>
            <a:endParaRPr lang="en-US" altLang="en-US" dirty="0"/>
          </a:p>
          <a:p>
            <a:r>
              <a:rPr lang="en-US" altLang="en-US" dirty="0"/>
              <a:t>What had James Madison pushed for in his final message to Congress in 1817?</a:t>
            </a:r>
          </a:p>
          <a:p>
            <a:pPr marL="0" indent="0">
              <a:buNone/>
            </a:pPr>
            <a:r>
              <a:rPr lang="en-US" altLang="en-US" b="1" dirty="0"/>
              <a:t>Increased power of the Federal Gov.</a:t>
            </a:r>
            <a:endParaRPr lang="en-US" altLang="en-US" dirty="0"/>
          </a:p>
        </p:txBody>
      </p:sp>
      <p:pic>
        <p:nvPicPr>
          <p:cNvPr id="37892" name="Picture 4" descr="James-Monr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53" y="2590800"/>
            <a:ext cx="18334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DFF6D-CE28-41FA-AC07-2CEAC8C7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126E-DCF4-4258-AA67-3EB8F0A7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2" y="1676400"/>
            <a:ext cx="7661275" cy="5638800"/>
          </a:xfrm>
        </p:spPr>
        <p:txBody>
          <a:bodyPr/>
          <a:lstStyle/>
          <a:p>
            <a:r>
              <a:rPr lang="en-US" sz="2400" dirty="0"/>
              <a:t>Was developed by Speaker of the House?  	</a:t>
            </a:r>
          </a:p>
          <a:p>
            <a:pPr marL="0" indent="0">
              <a:buNone/>
            </a:pPr>
            <a:r>
              <a:rPr lang="en-US" sz="2400" b="1" dirty="0"/>
              <a:t>	Henry Clay</a:t>
            </a:r>
            <a:endParaRPr lang="en-US" sz="2400" dirty="0"/>
          </a:p>
          <a:p>
            <a:r>
              <a:rPr lang="en-US" sz="2400" dirty="0"/>
              <a:t>What was the goal of the American System?  </a:t>
            </a:r>
          </a:p>
          <a:p>
            <a:pPr marL="0" indent="0">
              <a:buNone/>
            </a:pPr>
            <a:r>
              <a:rPr lang="en-US" sz="2400" b="1" dirty="0"/>
              <a:t>	Help the Economy throughout the entire country.</a:t>
            </a:r>
          </a:p>
          <a:p>
            <a:r>
              <a:rPr lang="en-US" sz="2400" dirty="0"/>
              <a:t>List the three parts of this plan:</a:t>
            </a:r>
          </a:p>
          <a:p>
            <a:pPr marL="0" indent="0">
              <a:buNone/>
            </a:pPr>
            <a:r>
              <a:rPr lang="en-US" sz="2400" dirty="0"/>
              <a:t>    1.  </a:t>
            </a:r>
            <a:r>
              <a:rPr lang="en-US" sz="2400" b="1" dirty="0"/>
              <a:t>Higher Tariffs (Help the North)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2.  </a:t>
            </a:r>
            <a:r>
              <a:rPr lang="en-US" sz="2400" b="1" dirty="0"/>
              <a:t>New Bank of the US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3.  </a:t>
            </a:r>
            <a:r>
              <a:rPr lang="en-US" sz="2400" b="1" dirty="0"/>
              <a:t>Internal improvements: roads, bridges, canals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005FB-1D0F-49CE-9CEF-FD3BD22CE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80" y="-76200"/>
            <a:ext cx="2258640" cy="25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CF4B-9EA2-4DFF-8ABA-D16D9E4F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60" y="457200"/>
            <a:ext cx="493986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chemeClr val="tx1"/>
                </a:solidFill>
              </a:rPr>
              <a:t>Edmund Cartwright-England 1784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604E-0BB2-4CA5-B770-47B0F9AA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7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/>
              <a:t>Power Loom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/>
              <a:t>Machine run loom.  Run with water power at first.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/>
              <a:t>Cloth produced cheaper and increased need for cotton.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31BDAB-C6D8-4B56-8CF4-A1E89BBC72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9054" b="-2"/>
          <a:stretch/>
        </p:blipFill>
        <p:spPr>
          <a:xfrm>
            <a:off x="5667306" y="640082"/>
            <a:ext cx="2996946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313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E7F0-C9DC-4F46-BC25-C56D6C69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8305-ABC3-4ED8-806C-20386296C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981200"/>
            <a:ext cx="8458200" cy="4648200"/>
          </a:xfrm>
        </p:spPr>
        <p:txBody>
          <a:bodyPr/>
          <a:lstStyle/>
          <a:p>
            <a:r>
              <a:rPr lang="en-US" dirty="0"/>
              <a:t>How did the Tariff plans of 1816, 1818, and 1824 divide the nation between North and South?</a:t>
            </a:r>
          </a:p>
          <a:p>
            <a:pPr marL="0" indent="0">
              <a:buNone/>
            </a:pPr>
            <a:r>
              <a:rPr lang="en-US" b="1" dirty="0"/>
              <a:t>The tariff plans each raised taxes on imports higher and higher.  Was designed to protect American industry</a:t>
            </a:r>
          </a:p>
          <a:p>
            <a:pPr marL="0" indent="0">
              <a:buNone/>
            </a:pPr>
            <a:r>
              <a:rPr lang="en-US" b="1" dirty="0"/>
              <a:t>South didn’t have much industry so they were against these tariffs.  They had to pay higher prices for goods too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FB3C6-B078-482F-9394-3998FF12B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-29281"/>
            <a:ext cx="1676399" cy="21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99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major sections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661275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Northerners</a:t>
            </a:r>
            <a:r>
              <a:rPr lang="en-US" altLang="en-US" dirty="0"/>
              <a:t>-</a:t>
            </a:r>
            <a:r>
              <a:rPr lang="en-US" altLang="en-US" b="1" dirty="0"/>
              <a:t>Manufacturing</a:t>
            </a:r>
            <a:r>
              <a:rPr lang="en-US" altLang="en-US" dirty="0"/>
              <a:t>, </a:t>
            </a:r>
            <a:r>
              <a:rPr lang="en-US" altLang="en-US" b="1" dirty="0"/>
              <a:t>Trading</a:t>
            </a:r>
            <a:r>
              <a:rPr lang="en-US" altLang="en-US" dirty="0"/>
              <a:t>, </a:t>
            </a:r>
            <a:r>
              <a:rPr lang="en-US" altLang="en-US" b="1" dirty="0"/>
              <a:t>Abolitionist</a:t>
            </a:r>
            <a:r>
              <a:rPr lang="en-US" altLang="en-US" dirty="0"/>
              <a:t> movement.  (Daniel Webster)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Southerners-farming</a:t>
            </a:r>
            <a:r>
              <a:rPr lang="en-US" altLang="en-US" dirty="0"/>
              <a:t> </a:t>
            </a:r>
            <a:r>
              <a:rPr lang="en-US" altLang="en-US" b="1" dirty="0"/>
              <a:t>cotton</a:t>
            </a:r>
            <a:r>
              <a:rPr lang="en-US" altLang="en-US" dirty="0"/>
              <a:t>, maintaining their state rights to own </a:t>
            </a:r>
            <a:r>
              <a:rPr lang="en-US" altLang="en-US" b="1" dirty="0"/>
              <a:t>slaves</a:t>
            </a:r>
            <a:r>
              <a:rPr lang="en-US" altLang="en-US" dirty="0"/>
              <a:t>. (John C. Calhoun)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Westerners</a:t>
            </a:r>
            <a:r>
              <a:rPr lang="en-US" altLang="en-US" dirty="0"/>
              <a:t>-</a:t>
            </a:r>
            <a:r>
              <a:rPr lang="en-US" altLang="en-US" b="1" dirty="0"/>
              <a:t>roads</a:t>
            </a:r>
            <a:r>
              <a:rPr lang="en-US" altLang="en-US" dirty="0"/>
              <a:t>, conflicts with </a:t>
            </a:r>
            <a:r>
              <a:rPr lang="en-US" altLang="en-US" b="1" dirty="0"/>
              <a:t>Native Americans</a:t>
            </a:r>
            <a:r>
              <a:rPr lang="en-US" altLang="en-US" dirty="0"/>
              <a:t>, becoming </a:t>
            </a:r>
            <a:r>
              <a:rPr lang="en-US" altLang="en-US" b="1" dirty="0"/>
              <a:t>free </a:t>
            </a:r>
            <a:r>
              <a:rPr lang="en-US" altLang="en-US" dirty="0"/>
              <a:t>or </a:t>
            </a:r>
            <a:r>
              <a:rPr lang="en-US" altLang="en-US" b="1" dirty="0"/>
              <a:t>slave</a:t>
            </a:r>
            <a:r>
              <a:rPr lang="en-US" altLang="en-US" dirty="0"/>
              <a:t> states.  (Henry Clay)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EE14E-A018-495E-8991-01886CA8D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" y="3429000"/>
            <a:ext cx="1332981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944E0-AE42-4DF5-8405-4563A057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5160962"/>
            <a:ext cx="1414967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E6966-3C17-4E39-A88F-110EC0A24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370" y="1621984"/>
            <a:ext cx="1304229" cy="180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A359-735C-4582-BC1E-AAD37CA5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Supreme Court Flexes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B160-FAE9-4A8F-BFF0-9C283CBF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63" y="1676400"/>
            <a:ext cx="7966075" cy="4876800"/>
          </a:xfrm>
        </p:spPr>
        <p:txBody>
          <a:bodyPr/>
          <a:lstStyle/>
          <a:p>
            <a:r>
              <a:rPr lang="en-US" dirty="0"/>
              <a:t>Fletcher v. Peck 1810</a:t>
            </a:r>
          </a:p>
          <a:p>
            <a:pPr marL="0" indent="0">
              <a:buNone/>
            </a:pPr>
            <a:r>
              <a:rPr lang="en-US" b="1" dirty="0"/>
              <a:t>	Allowed SC to overturn State acts if they were against the Constitution.</a:t>
            </a:r>
          </a:p>
          <a:p>
            <a:r>
              <a:rPr lang="en-US" dirty="0"/>
              <a:t>McCulloch v. Maryland 1819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Stopped Maryland from taxing the US Bank.  Bank=Constitutional</a:t>
            </a:r>
          </a:p>
          <a:p>
            <a:r>
              <a:rPr lang="en-US" dirty="0"/>
              <a:t>Gibbons v. Ogden 1824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Stopped NY from setting up a trade monopoly with NJ.  </a:t>
            </a:r>
          </a:p>
        </p:txBody>
      </p:sp>
    </p:spTree>
    <p:extLst>
      <p:ext uri="{BB962C8B-B14F-4D97-AF65-F5344CB8AC3E}">
        <p14:creationId xmlns:p14="http://schemas.microsoft.com/office/powerpoint/2010/main" val="25419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Missouri Compromise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 b="1" dirty="0"/>
              <a:t>Henry Clay</a:t>
            </a:r>
            <a:r>
              <a:rPr lang="en-US" altLang="en-US" sz="2800" dirty="0"/>
              <a:t> proposed the Missouri Compromise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Missouri became a </a:t>
            </a:r>
            <a:r>
              <a:rPr lang="en-US" altLang="en-US" sz="2800" b="1" dirty="0"/>
              <a:t>slave state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Maine became a </a:t>
            </a:r>
            <a:r>
              <a:rPr lang="en-US" altLang="en-US" sz="2800" b="1" dirty="0"/>
              <a:t>free state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Banned slavery in the rest of the </a:t>
            </a:r>
            <a:r>
              <a:rPr lang="en-US" altLang="en-US" sz="2800" b="1" dirty="0"/>
              <a:t>Louisiana Territory</a:t>
            </a:r>
            <a:r>
              <a:rPr lang="en-US" altLang="en-US" sz="2800" dirty="0"/>
              <a:t> north of the 36 30 degree North Parallel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 dirty="0"/>
              <a:t>1821 there would be </a:t>
            </a:r>
            <a:r>
              <a:rPr lang="en-US" altLang="en-US" sz="2800" b="1" dirty="0"/>
              <a:t>24</a:t>
            </a:r>
            <a:r>
              <a:rPr lang="en-US" altLang="en-US" sz="2800" dirty="0"/>
              <a:t> states </a:t>
            </a:r>
            <a:r>
              <a:rPr lang="en-US" altLang="en-US" sz="2800" b="1" dirty="0"/>
              <a:t>12</a:t>
            </a:r>
            <a:r>
              <a:rPr lang="en-US" altLang="en-US" sz="2800" dirty="0"/>
              <a:t> free and </a:t>
            </a:r>
            <a:r>
              <a:rPr lang="en-US" altLang="en-US" sz="2800" b="1" dirty="0"/>
              <a:t>12</a:t>
            </a:r>
            <a:r>
              <a:rPr lang="en-US" altLang="en-US" sz="2800" dirty="0"/>
              <a:t> slave –balance even in the U.S. for now!</a:t>
            </a:r>
          </a:p>
        </p:txBody>
      </p:sp>
      <p:pic>
        <p:nvPicPr>
          <p:cNvPr id="43012" name="Picture 4" descr="henry-c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0"/>
            <a:ext cx="15398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United_States_1821-08-1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12/12 Split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u="sng"/>
              <a:t>Slave States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Maryland     Arkansas Ter.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Louisiana     Florida Ter.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Mississippi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Alabama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Georgia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South Carolina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North Carolina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Tennessee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Kentucky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Virginia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Delaware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Missouri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u="sng"/>
              <a:t>Free States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Illinois  	  Michigan Ter.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Indiana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Ohio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Pennsylvania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New York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Vermont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New Hampshire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Massachusetts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Rhode Island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Connecticut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New Jersey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/>
              <a:t>Maine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Foreign Affairs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8177002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u="sng" dirty="0"/>
              <a:t>Great Britain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Describe how relations with Great Britain improved in the early 1800s.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dirty="0"/>
              <a:t>	-Agreed to limit ships on Great Lakes and set the boarder between US and Canada at the 49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parallel.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u="sng" dirty="0"/>
              <a:t>Spain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In 1812 the US simply took control of </a:t>
            </a:r>
            <a:r>
              <a:rPr lang="en-US" altLang="en-US" sz="2400" b="1" dirty="0"/>
              <a:t>Western</a:t>
            </a:r>
            <a:r>
              <a:rPr lang="en-US" altLang="en-US" sz="2400" dirty="0"/>
              <a:t> Florida and Spain did nothing about it.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Future President </a:t>
            </a:r>
            <a:r>
              <a:rPr lang="en-US" altLang="en-US" sz="2400" b="1" dirty="0"/>
              <a:t>Andrew Jackson </a:t>
            </a:r>
            <a:r>
              <a:rPr lang="en-US" altLang="en-US" sz="2400" dirty="0"/>
              <a:t>followed the </a:t>
            </a:r>
            <a:r>
              <a:rPr lang="en-US" altLang="en-US" sz="2400" b="1" dirty="0"/>
              <a:t>Seminole</a:t>
            </a:r>
            <a:r>
              <a:rPr lang="en-US" altLang="en-US" sz="2400" dirty="0"/>
              <a:t> Indians into Florida after people in </a:t>
            </a:r>
            <a:r>
              <a:rPr lang="en-US" altLang="en-US" sz="2400" b="1" dirty="0"/>
              <a:t>Georgia</a:t>
            </a:r>
            <a:r>
              <a:rPr lang="en-US" altLang="en-US" sz="2400" dirty="0"/>
              <a:t> complained of Indian raids.</a:t>
            </a:r>
          </a:p>
        </p:txBody>
      </p:sp>
      <p:pic>
        <p:nvPicPr>
          <p:cNvPr id="40964" name="Picture 4" descr="semin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457825"/>
            <a:ext cx="15049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flor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40" y="981076"/>
            <a:ext cx="1857260" cy="13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andrew_jack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676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E9BA-5591-4BA1-8A14-56B71EC9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6FEDF-A698-41E6-BA88-86371F91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7661275" cy="4343400"/>
          </a:xfrm>
        </p:spPr>
        <p:txBody>
          <a:bodyPr/>
          <a:lstStyle/>
          <a:p>
            <a:r>
              <a:rPr lang="en-US" dirty="0"/>
              <a:t>He proceeded to basically seize the rest of </a:t>
            </a:r>
            <a:r>
              <a:rPr lang="en-US" b="1" dirty="0"/>
              <a:t>Florida</a:t>
            </a:r>
            <a:r>
              <a:rPr lang="en-US" dirty="0"/>
              <a:t> and Secretary of State </a:t>
            </a:r>
            <a:r>
              <a:rPr lang="en-US" b="1" dirty="0"/>
              <a:t>John Q. Adams </a:t>
            </a:r>
            <a:r>
              <a:rPr lang="en-US" dirty="0"/>
              <a:t>did nothing to punish him even though he hadn’t ordered this invasion.</a:t>
            </a:r>
          </a:p>
          <a:p>
            <a:r>
              <a:rPr lang="en-US" dirty="0"/>
              <a:t>Treaty: </a:t>
            </a:r>
            <a:r>
              <a:rPr lang="en-US" b="1" dirty="0"/>
              <a:t>Adams-</a:t>
            </a:r>
            <a:r>
              <a:rPr lang="en-US" b="1" dirty="0" err="1"/>
              <a:t>Onis</a:t>
            </a:r>
            <a:r>
              <a:rPr lang="en-US" b="1" dirty="0"/>
              <a:t> Treaty </a:t>
            </a:r>
            <a:r>
              <a:rPr lang="en-US" dirty="0"/>
              <a:t>(We get Florida)</a:t>
            </a:r>
            <a:endParaRPr lang="en-US" b="1" dirty="0"/>
          </a:p>
          <a:p>
            <a:r>
              <a:rPr lang="en-US" dirty="0"/>
              <a:t>We promised not to go into </a:t>
            </a:r>
            <a:r>
              <a:rPr lang="en-US" b="1" dirty="0"/>
              <a:t>Texas.</a:t>
            </a:r>
          </a:p>
        </p:txBody>
      </p:sp>
    </p:spTree>
    <p:extLst>
      <p:ext uri="{BB962C8B-B14F-4D97-AF65-F5344CB8AC3E}">
        <p14:creationId xmlns:p14="http://schemas.microsoft.com/office/powerpoint/2010/main" val="13356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321D-4D3A-40BC-B9F1-88712E33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 </a:t>
            </a:r>
            <a:r>
              <a:rPr lang="en-US"/>
              <a:t>loses its </a:t>
            </a:r>
            <a:r>
              <a:rPr lang="en-US" dirty="0"/>
              <a:t>lands 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27E1-9858-4342-9088-C7ACE8DDD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Miguel Hidalgo</a:t>
            </a:r>
          </a:p>
          <a:p>
            <a:pPr marL="0" indent="0">
              <a:buNone/>
            </a:pPr>
            <a:r>
              <a:rPr lang="en-US" dirty="0"/>
              <a:t>	1810-1821 Mexico</a:t>
            </a:r>
          </a:p>
          <a:p>
            <a:r>
              <a:rPr lang="en-US" dirty="0"/>
              <a:t>Simon Bolivar “The Liberator”-</a:t>
            </a:r>
            <a:br>
              <a:rPr lang="en-US" dirty="0"/>
            </a:br>
            <a:r>
              <a:rPr lang="en-US" dirty="0"/>
              <a:t>Venezuela, Colombia, Panama, Bolivia and Ecuador</a:t>
            </a:r>
          </a:p>
          <a:p>
            <a:r>
              <a:rPr lang="en-US" dirty="0"/>
              <a:t>Jose de San Martin</a:t>
            </a:r>
          </a:p>
          <a:p>
            <a:pPr marL="0" indent="0">
              <a:buNone/>
            </a:pPr>
            <a:r>
              <a:rPr lang="en-US" dirty="0"/>
              <a:t>	1824 Chile and Peru</a:t>
            </a:r>
          </a:p>
        </p:txBody>
      </p:sp>
    </p:spTree>
    <p:extLst>
      <p:ext uri="{BB962C8B-B14F-4D97-AF65-F5344CB8AC3E}">
        <p14:creationId xmlns:p14="http://schemas.microsoft.com/office/powerpoint/2010/main" val="15947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Monroe Doctrine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</a:t>
            </a:r>
            <a:r>
              <a:rPr lang="en-US" altLang="en-US" sz="2400" b="1" dirty="0"/>
              <a:t>Europeans wanted to get lands that were once controlled by Spain for themselves.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What did it do?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/>
              <a:t>The U.S. would not interfere with any existing European colonies in the Americas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/>
              <a:t>North and South America were closed to European Colonization.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The United States was starting to become a world power.</a:t>
            </a:r>
          </a:p>
        </p:txBody>
      </p:sp>
      <p:pic>
        <p:nvPicPr>
          <p:cNvPr id="46084" name="Picture 4" descr="James-Monr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706"/>
            <a:ext cx="16129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6A56-966B-42FB-842C-08E72D09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Samuel Slater-US 1793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5F58D-92DC-43DB-8486-4DB8563FC2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American Mill</a:t>
            </a:r>
          </a:p>
          <a:p>
            <a:r>
              <a:rPr lang="en-US" dirty="0"/>
              <a:t>Same as England.  Used to produce textiles.</a:t>
            </a:r>
          </a:p>
          <a:p>
            <a:r>
              <a:rPr lang="en-US" dirty="0"/>
              <a:t>Brought us up to speed with England.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C5A2DB-99B6-4077-A6A5-D9845CCD2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2133600"/>
            <a:ext cx="2860675" cy="3810419"/>
          </a:xfrm>
        </p:spPr>
      </p:pic>
    </p:spTree>
    <p:extLst>
      <p:ext uri="{BB962C8B-B14F-4D97-AF65-F5344CB8AC3E}">
        <p14:creationId xmlns:p14="http://schemas.microsoft.com/office/powerpoint/2010/main" val="3213312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A6618D0-62EB-4D65-B81D-C0D402AC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09594"/>
            <a:ext cx="4876800" cy="54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Eli Whitney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251325" cy="4114800"/>
          </a:xfrm>
        </p:spPr>
        <p:txBody>
          <a:bodyPr/>
          <a:lstStyle/>
          <a:p>
            <a:r>
              <a:rPr lang="en-US" altLang="en-US" sz="2400" dirty="0"/>
              <a:t>Cotton Gin -1794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(Interchangeable Parts -1801)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Description: Machine used to Separate seeds from cotton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Effect: Cotton now more profitable because it could be processed faster.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(Guns now mass produced)</a:t>
            </a:r>
          </a:p>
        </p:txBody>
      </p:sp>
      <p:pic>
        <p:nvPicPr>
          <p:cNvPr id="5127" name="Picture 7" descr="cottongin_12718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8862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500062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dirty="0">
                <a:solidFill>
                  <a:schemeClr val="tx1"/>
                </a:solidFill>
              </a:rPr>
              <a:t>Francis Cabot Lowell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Lowell Mills-1821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Mill that combined the spinning and weaving of fabrics.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/>
              <a:t>Impact: Lowell, Mass. Developed into a factory town.  Other factories followed and perfected textile industry.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131AA-3E30-4469-8601-1F92C14E1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r="-1" b="-1"/>
          <a:stretch/>
        </p:blipFill>
        <p:spPr>
          <a:xfrm>
            <a:off x="3840480" y="1904281"/>
            <a:ext cx="4674870" cy="4272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CEEC-42AB-4A40-8945-F4B2BFD4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phases of the Industrial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AFE5-DED4-4F3C-98A3-4E280ABA7C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Employers divided jobs into smaller steps.</a:t>
            </a:r>
          </a:p>
          <a:p>
            <a:r>
              <a:rPr lang="en-US" dirty="0"/>
              <a:t>Entrepreneurs built factories to bring specialized workers together.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04CF6-BD89-4B75-A960-7AC127179B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Workers used machines to complete tasks.</a:t>
            </a:r>
          </a:p>
        </p:txBody>
      </p:sp>
    </p:spTree>
    <p:extLst>
      <p:ext uri="{BB962C8B-B14F-4D97-AF65-F5344CB8AC3E}">
        <p14:creationId xmlns:p14="http://schemas.microsoft.com/office/powerpoint/2010/main" val="366794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Elias Howe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3962400" cy="4876800"/>
          </a:xfrm>
        </p:spPr>
        <p:txBody>
          <a:bodyPr/>
          <a:lstStyle/>
          <a:p>
            <a:r>
              <a:rPr lang="en-US" altLang="en-US" sz="2800"/>
              <a:t>Sewing Machine-1846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Description: Machine that could produce 250 stitches a minute.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Effect: Sped the production of clothing.  Made clothes cheaper to buy.</a:t>
            </a:r>
          </a:p>
        </p:txBody>
      </p:sp>
      <p:pic>
        <p:nvPicPr>
          <p:cNvPr id="15367" name="Picture 7" descr="Elias_Howe_sewing_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95763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249-3D2D-4C2F-8AC1-61B79746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7484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John Griffiths US 1845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AC99-6EE7-4D34-B90C-F18BC9E0D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Clipper Ships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Transport ships with higher mast and bigger sails.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Faster shipping and transportation to Europe.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Short lived as steam power was coming.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91FC6-CB21-4C27-8830-BB672815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365" b="2"/>
          <a:stretch/>
        </p:blipFill>
        <p:spPr>
          <a:xfrm>
            <a:off x="3840480" y="1904281"/>
            <a:ext cx="46748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96439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1664</Words>
  <Application>Microsoft Office PowerPoint</Application>
  <PresentationFormat>On-screen Show (4:3)</PresentationFormat>
  <Paragraphs>250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Times New Roman</vt:lpstr>
      <vt:lpstr>Wingdings</vt:lpstr>
      <vt:lpstr>Axis</vt:lpstr>
      <vt:lpstr>Unit 7 (Chapter 11) </vt:lpstr>
      <vt:lpstr>James Hargreaves-England 1764</vt:lpstr>
      <vt:lpstr>Edmund Cartwright-England 1784</vt:lpstr>
      <vt:lpstr>Samuel Slater-US 1793</vt:lpstr>
      <vt:lpstr>Eli Whitney</vt:lpstr>
      <vt:lpstr>Francis Cabot Lowell</vt:lpstr>
      <vt:lpstr>3 phases of the Industrial Revolution</vt:lpstr>
      <vt:lpstr>Elias Howe</vt:lpstr>
      <vt:lpstr>John Griffiths US 1845</vt:lpstr>
      <vt:lpstr>Peter Cooper</vt:lpstr>
      <vt:lpstr>Samuel F.B. Morse</vt:lpstr>
      <vt:lpstr>John Deere</vt:lpstr>
      <vt:lpstr>Cyrus McCormick</vt:lpstr>
      <vt:lpstr>I.  The Industrial Revolution </vt:lpstr>
      <vt:lpstr>Industrial Revolution in New England</vt:lpstr>
      <vt:lpstr>Patents and Factories</vt:lpstr>
      <vt:lpstr>Free Enterprise</vt:lpstr>
      <vt:lpstr>Agriculture Expands</vt:lpstr>
      <vt:lpstr>Economic Independence</vt:lpstr>
      <vt:lpstr>Cities Grow Up</vt:lpstr>
      <vt:lpstr>II. Moving West</vt:lpstr>
      <vt:lpstr>Daniel Boone</vt:lpstr>
      <vt:lpstr>Building Roadways</vt:lpstr>
      <vt:lpstr>National Road: 1806-1818</vt:lpstr>
      <vt:lpstr>Building Roadways Cont.</vt:lpstr>
      <vt:lpstr>Building Roadways Cont.</vt:lpstr>
      <vt:lpstr>Westward Expansion cont.</vt:lpstr>
      <vt:lpstr>III.  Unity and Sectionalism</vt:lpstr>
      <vt:lpstr>American System</vt:lpstr>
      <vt:lpstr>Tariffs</vt:lpstr>
      <vt:lpstr>Three major sections</vt:lpstr>
      <vt:lpstr>Supreme Court Flexes Muscles</vt:lpstr>
      <vt:lpstr>Missouri Compromise</vt:lpstr>
      <vt:lpstr>PowerPoint Presentation</vt:lpstr>
      <vt:lpstr>12/12 Split</vt:lpstr>
      <vt:lpstr>Foreign Affairs</vt:lpstr>
      <vt:lpstr>Spain Cont.</vt:lpstr>
      <vt:lpstr>Spain loses its lands in America</vt:lpstr>
      <vt:lpstr>The Monroe Doctrine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(Chapter 11)</dc:title>
  <dc:creator>Mitchell Zerr</dc:creator>
  <cp:lastModifiedBy>Zerr, Mitchell R</cp:lastModifiedBy>
  <cp:revision>24</cp:revision>
  <dcterms:created xsi:type="dcterms:W3CDTF">2019-01-31T13:59:21Z</dcterms:created>
  <dcterms:modified xsi:type="dcterms:W3CDTF">2022-02-10T13:54:57Z</dcterms:modified>
</cp:coreProperties>
</file>