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6" r:id="rId14"/>
    <p:sldId id="268" r:id="rId15"/>
    <p:sldId id="275" r:id="rId16"/>
    <p:sldId id="276" r:id="rId17"/>
    <p:sldId id="269" r:id="rId18"/>
    <p:sldId id="270" r:id="rId19"/>
    <p:sldId id="277" r:id="rId20"/>
    <p:sldId id="278" r:id="rId21"/>
    <p:sldId id="279" r:id="rId22"/>
    <p:sldId id="271" r:id="rId23"/>
    <p:sldId id="280" r:id="rId24"/>
    <p:sldId id="272" r:id="rId25"/>
    <p:sldId id="27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4613D-E180-46FF-8AE1-D8F758BFA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73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02D688-DAFB-472A-A239-8CEC5C4B835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911E3E-F6EE-407C-90FA-C7C8D033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1E3E-F6EE-407C-90FA-C7C8D033E5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322D-2AFE-44AC-8412-27D9419AE9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89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8E5D4-7C40-4620-9C4B-5CC35806F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A1321-6D44-4CF4-B2D1-9F249BCF3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9AD4B-C810-44A2-84A5-6D631E71F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09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82760-F61E-4C17-B851-43239BA74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7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93F15-C434-42CC-A78E-1E042CBF8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9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44EF4-F090-4308-8687-585476196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2DC94-B91E-47A8-A2A7-6872ECA78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39177-AE1B-471B-B4CD-976675C65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86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EA763-5763-4B93-AB52-E91984EA9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6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840A4-E79F-4640-8CDB-F93CCDD9D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3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F19B16-99C2-4D71-B349-DFA3D184E9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OLSsswr6z9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LSsswr6z9Y" TargetMode="External"/><Relationship Id="rId2" Type="http://schemas.openxmlformats.org/officeDocument/2006/relationships/hyperlink" Target="https://www.youtube.com/watch?v=Y_zTN4BXvY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vvYYZJB0kdk&amp;t=23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2</a:t>
            </a:r>
            <a:r>
              <a:rPr lang="en-US" sz="3800" baseline="30000" dirty="0"/>
              <a:t>nd</a:t>
            </a:r>
            <a:r>
              <a:rPr lang="en-US" sz="3800" dirty="0"/>
              <a:t> Semester: Westward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943600"/>
          </a:xfrm>
        </p:spPr>
        <p:txBody>
          <a:bodyPr/>
          <a:lstStyle/>
          <a:p>
            <a:r>
              <a:rPr lang="en-US" dirty="0"/>
              <a:t>Jeffersonian Era-Lewis and Clark/Louisiana Purchase</a:t>
            </a:r>
          </a:p>
          <a:p>
            <a:r>
              <a:rPr lang="en-US" dirty="0"/>
              <a:t>War of 1812</a:t>
            </a:r>
          </a:p>
          <a:p>
            <a:r>
              <a:rPr lang="en-US" dirty="0"/>
              <a:t>Industrial Revolution</a:t>
            </a:r>
          </a:p>
          <a:p>
            <a:r>
              <a:rPr lang="en-US" dirty="0"/>
              <a:t>Expansion West</a:t>
            </a:r>
          </a:p>
          <a:p>
            <a:r>
              <a:rPr lang="en-US" dirty="0"/>
              <a:t>Slavery/Causes of </a:t>
            </a:r>
          </a:p>
          <a:p>
            <a:pPr marL="0" indent="0">
              <a:buNone/>
            </a:pPr>
            <a:r>
              <a:rPr lang="en-US" dirty="0"/>
              <a:t>the Civil War</a:t>
            </a:r>
          </a:p>
          <a:p>
            <a:r>
              <a:rPr lang="en-US" dirty="0"/>
              <a:t>The Civil War</a:t>
            </a:r>
          </a:p>
          <a:p>
            <a:r>
              <a:rPr lang="en-US" dirty="0"/>
              <a:t>Reconstruction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71" y="2209799"/>
            <a:ext cx="4558229" cy="33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0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 dirty="0"/>
              <a:t>Lewis and Clark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The Lewis and Clark Expedition, or the Corps of Discovery (1804-1806)</a:t>
            </a:r>
          </a:p>
          <a:p>
            <a:pPr marL="0" indent="0" eaLnBrk="1" hangingPunct="1">
              <a:buNone/>
            </a:pPr>
            <a:r>
              <a:rPr lang="en-US" altLang="en-US" sz="2400" u="sng" dirty="0"/>
              <a:t>Goals of the Expedition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u="sng" dirty="0"/>
              <a:t>Document</a:t>
            </a:r>
            <a:r>
              <a:rPr lang="en-US" altLang="en-US" sz="2400" dirty="0"/>
              <a:t> findings about the territory.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/>
              <a:t>Learn about the people,</a:t>
            </a:r>
            <a:r>
              <a:rPr lang="en-US" altLang="en-US" sz="2400" u="sng" dirty="0"/>
              <a:t> plants</a:t>
            </a:r>
            <a:r>
              <a:rPr lang="en-US" altLang="en-US" sz="2400" dirty="0"/>
              <a:t>, and animals.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/>
              <a:t>Find if there is a </a:t>
            </a:r>
            <a:r>
              <a:rPr lang="en-US" altLang="en-US" sz="2400" u="sng" dirty="0"/>
              <a:t>Northwest </a:t>
            </a:r>
            <a:r>
              <a:rPr lang="en-US" altLang="en-US" sz="2400" dirty="0"/>
              <a:t>Passage across North America.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400" dirty="0"/>
              <a:t> Establish good relations with different Native American tribes.</a:t>
            </a:r>
          </a:p>
        </p:txBody>
      </p:sp>
      <p:pic>
        <p:nvPicPr>
          <p:cNvPr id="11268" name="Picture 6" descr="Sacagaw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095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Lewis and Clark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u="sng" dirty="0"/>
              <a:t>Meriwether</a:t>
            </a:r>
            <a:r>
              <a:rPr lang="en-US" altLang="en-US" sz="2000" dirty="0"/>
              <a:t> Lewis &amp; William </a:t>
            </a:r>
            <a:r>
              <a:rPr lang="en-US" altLang="en-US" sz="2000" u="sng" dirty="0"/>
              <a:t>Clark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Other Names: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u="sng" dirty="0"/>
              <a:t>-Sacagawea- </a:t>
            </a:r>
            <a:r>
              <a:rPr lang="en-US" altLang="en-US" sz="2000" dirty="0"/>
              <a:t>Shoshone woman who helped guide the expedition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-</a:t>
            </a:r>
            <a:r>
              <a:rPr lang="en-US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York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-enslaved African American, who was very important to the expedition because many of the </a:t>
            </a:r>
            <a:r>
              <a:rPr lang="en-US" sz="20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Indians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hadn’t seen an African American before.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u="sng" dirty="0"/>
              <a:t>-Charles Floyd-the only member to Die on the Expedition.  He is buried on the Missouri River outside of Sioux City.  (Floyd’s Bluff)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*It took </a:t>
            </a:r>
            <a:r>
              <a:rPr lang="en-US" altLang="en-US" sz="2000" u="sng" dirty="0"/>
              <a:t>18</a:t>
            </a:r>
            <a:r>
              <a:rPr lang="en-US" altLang="en-US" sz="2000" dirty="0"/>
              <a:t> Months to get to the </a:t>
            </a:r>
            <a:r>
              <a:rPr lang="en-US" altLang="en-US" sz="2000" u="sng" dirty="0"/>
              <a:t>Pacific Ocean</a:t>
            </a:r>
            <a:r>
              <a:rPr lang="en-US" altLang="en-US" sz="2000" dirty="0"/>
              <a:t>.  The expedition inspired others to move </a:t>
            </a:r>
            <a:r>
              <a:rPr lang="en-US" altLang="en-US" sz="2000" u="sng" dirty="0"/>
              <a:t>westward.</a:t>
            </a:r>
            <a:endParaRPr lang="en-US" altLang="en-US" sz="2000" dirty="0"/>
          </a:p>
        </p:txBody>
      </p:sp>
      <p:pic>
        <p:nvPicPr>
          <p:cNvPr id="10244" name="Picture 4" descr="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17889"/>
            <a:ext cx="96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William_Cl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2" y="2043995"/>
            <a:ext cx="10541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Other Expedition’s and Happenings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Pike’s Expedition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-Lieutenant Zebulon Pike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-Explored the </a:t>
            </a:r>
            <a:r>
              <a:rPr lang="en-US" altLang="en-US" sz="2800" u="sng" dirty="0"/>
              <a:t>Great</a:t>
            </a:r>
            <a:r>
              <a:rPr lang="en-US" altLang="en-US" sz="2800" dirty="0"/>
              <a:t> Plains and </a:t>
            </a:r>
            <a:r>
              <a:rPr lang="en-US" altLang="en-US" sz="2800" u="sng" dirty="0"/>
              <a:t>Rocky</a:t>
            </a:r>
            <a:r>
              <a:rPr lang="en-US" altLang="en-US" sz="2800" dirty="0"/>
              <a:t>______ Mountains.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Hamilton’s Death: July 11, 1804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	-Killed by Aaron </a:t>
            </a:r>
            <a:r>
              <a:rPr lang="en-US" altLang="en-US" sz="2800" u="sng" dirty="0"/>
              <a:t>Burr</a:t>
            </a:r>
            <a:r>
              <a:rPr lang="en-US" altLang="en-US" sz="2800" dirty="0"/>
              <a:t> in a duel.</a:t>
            </a:r>
            <a:r>
              <a:rPr lang="en-US" altLang="en-US" sz="2800" dirty="0">
                <a:hlinkClick r:id="rId2"/>
              </a:rPr>
              <a:t> </a:t>
            </a:r>
            <a:r>
              <a:rPr lang="en-US" altLang="en-US" sz="2800" dirty="0"/>
              <a:t>	-Hamilton had accused </a:t>
            </a:r>
            <a:r>
              <a:rPr lang="en-US" altLang="en-US" sz="2800" u="sng" dirty="0"/>
              <a:t>Burr</a:t>
            </a:r>
            <a:r>
              <a:rPr lang="en-US" altLang="en-US" sz="2800" dirty="0"/>
              <a:t> of plotting</a:t>
            </a:r>
            <a:r>
              <a:rPr lang="en-US" altLang="en-US" sz="2800" u="sng" dirty="0"/>
              <a:t> treason</a:t>
            </a:r>
            <a:r>
              <a:rPr lang="en-US" altLang="en-US" sz="2800" dirty="0"/>
              <a:t>.  He also had hurt Burr’s</a:t>
            </a:r>
            <a:r>
              <a:rPr lang="en-US" altLang="en-US" sz="2800" u="sng" dirty="0"/>
              <a:t> political </a:t>
            </a:r>
            <a:r>
              <a:rPr lang="en-US" altLang="en-US" sz="2800" dirty="0"/>
              <a:t>career.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Burr</a:t>
            </a:r>
            <a:r>
              <a:rPr lang="en-US" altLang="en-US" sz="2800" dirty="0"/>
              <a:t> challenged Hamilton to a </a:t>
            </a:r>
            <a:r>
              <a:rPr lang="en-US" altLang="en-US" sz="2800" u="sng" dirty="0"/>
              <a:t>duel</a:t>
            </a:r>
            <a:r>
              <a:rPr lang="en-US" altLang="en-US" sz="2800" dirty="0"/>
              <a:t> and fled after defeating him.</a:t>
            </a:r>
          </a:p>
        </p:txBody>
      </p:sp>
      <p:pic>
        <p:nvPicPr>
          <p:cNvPr id="12292" name="Picture 4" descr="zebp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Jefferson’s Foreign Affairs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*War with Tripoli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-the US refused to pay tribute money to the Barbary States (Tripoli, </a:t>
            </a:r>
            <a:r>
              <a:rPr lang="en-US" altLang="en-US" sz="2800" u="sng" dirty="0"/>
              <a:t>Morocco, Algiers, and Tunis</a:t>
            </a:r>
            <a:r>
              <a:rPr lang="en-US" altLang="en-US" sz="2800" dirty="0"/>
              <a:t>) because they harbored _</a:t>
            </a:r>
            <a:r>
              <a:rPr lang="en-US" altLang="en-US" sz="2800" u="sng" dirty="0"/>
              <a:t>Pirates</a:t>
            </a:r>
            <a:r>
              <a:rPr lang="en-US" altLang="en-US" sz="2800" dirty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</a:t>
            </a:r>
            <a:r>
              <a:rPr lang="en-US" altLang="en-US" sz="2800" u="sng" dirty="0"/>
              <a:t>Tripoli</a:t>
            </a:r>
            <a:r>
              <a:rPr lang="en-US" altLang="en-US" sz="2800" dirty="0"/>
              <a:t> declared war, which ended in 1805.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The US made a deal with </a:t>
            </a:r>
            <a:r>
              <a:rPr lang="en-US" altLang="en-US" sz="2800" u="sng" dirty="0"/>
              <a:t>Tripoli</a:t>
            </a:r>
            <a:r>
              <a:rPr lang="en-US" altLang="en-US" sz="2800" dirty="0"/>
              <a:t>, but still paid the other </a:t>
            </a:r>
            <a:r>
              <a:rPr lang="en-US" altLang="en-US" sz="2800" u="sng" dirty="0"/>
              <a:t>Barbary</a:t>
            </a:r>
            <a:r>
              <a:rPr lang="en-US" altLang="en-US" sz="2800" dirty="0"/>
              <a:t> States until 1816.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*England/France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-Jefferson remained </a:t>
            </a:r>
            <a:r>
              <a:rPr lang="en-US" altLang="en-US" sz="2800" u="sng" dirty="0"/>
              <a:t>Neutral in this conflict.  Both were irritated by this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James Madison-1808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*1808-</a:t>
            </a:r>
            <a:r>
              <a:rPr lang="en-US" altLang="en-US" u="sng" dirty="0"/>
              <a:t>Jefferson </a:t>
            </a:r>
            <a:r>
              <a:rPr lang="en-US" altLang="en-US" dirty="0"/>
              <a:t>follows Washington’s lead and leaves office.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*Election of 1808-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Democratic-Republican-</a:t>
            </a:r>
            <a:r>
              <a:rPr lang="en-US" altLang="en-US" u="sng" dirty="0"/>
              <a:t>James Madison </a:t>
            </a:r>
            <a:r>
              <a:rPr lang="en-US" altLang="en-US" dirty="0"/>
              <a:t>defeated Federalist </a:t>
            </a:r>
            <a:r>
              <a:rPr lang="en-US" altLang="en-US" u="sng" dirty="0"/>
              <a:t>Charles Pinckney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*Madison’s Presidency will be ruined by the </a:t>
            </a:r>
            <a:r>
              <a:rPr lang="en-US" altLang="en-US" u="sng" dirty="0"/>
              <a:t>embargo</a:t>
            </a:r>
            <a:r>
              <a:rPr lang="en-US" altLang="en-US" dirty="0"/>
              <a:t> Crisis and  </a:t>
            </a:r>
            <a:r>
              <a:rPr lang="en-US" altLang="en-US" u="sng" dirty="0"/>
              <a:t>War </a:t>
            </a:r>
            <a:r>
              <a:rPr lang="en-US" altLang="en-US" dirty="0"/>
              <a:t> with Great Britain.</a:t>
            </a:r>
          </a:p>
        </p:txBody>
      </p:sp>
      <p:pic>
        <p:nvPicPr>
          <p:cNvPr id="14340" name="Picture 4" descr="James-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6949"/>
            <a:ext cx="14446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F263-A7DE-4104-AA14-8D63EB31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/>
              <a:t>Broken Treaties</a:t>
            </a: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7F58-0087-4549-8F71-C767F951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3"/>
            <a:ext cx="3547109" cy="3673361"/>
          </a:xfrm>
        </p:spPr>
        <p:txBody>
          <a:bodyPr>
            <a:noAutofit/>
          </a:bodyPr>
          <a:lstStyle/>
          <a:p>
            <a:r>
              <a:rPr lang="en-US" sz="2000" dirty="0"/>
              <a:t>Settlers were moving into lands occupied by Native Americans in the Ohio River Region.  This was even after they had given </a:t>
            </a:r>
            <a:r>
              <a:rPr lang="en-US" sz="2000" u="sng" dirty="0"/>
              <a:t>millions</a:t>
            </a:r>
            <a:r>
              <a:rPr lang="en-US" sz="2000" dirty="0"/>
              <a:t> of acres.</a:t>
            </a:r>
          </a:p>
          <a:p>
            <a:r>
              <a:rPr lang="en-US" sz="2000" dirty="0"/>
              <a:t>Two Native American’s were threatening to join forces with the </a:t>
            </a:r>
            <a:r>
              <a:rPr lang="en-US" sz="2000" u="sng" dirty="0"/>
              <a:t>British</a:t>
            </a:r>
            <a:r>
              <a:rPr lang="en-US" sz="2000" dirty="0"/>
              <a:t>.  They were </a:t>
            </a:r>
            <a:r>
              <a:rPr lang="en-US" sz="2000" u="sng" dirty="0"/>
              <a:t>Tecumseh</a:t>
            </a:r>
            <a:r>
              <a:rPr lang="en-US" sz="2000" dirty="0"/>
              <a:t> and his brother The </a:t>
            </a:r>
            <a:r>
              <a:rPr lang="en-US" sz="2000" u="sng" dirty="0"/>
              <a:t>Prophet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61CF6-271B-4600-B2A7-03392F886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161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A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8DAD4-8D1C-4A90-A160-6673A9C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Broken Treaties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44AB0-CE13-4CBA-A700-1195F7CB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4375-E98F-47F0-B73E-79ADD20F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Following the Battle of </a:t>
            </a:r>
            <a:r>
              <a:rPr lang="en-US" sz="2000" u="sng" dirty="0">
                <a:solidFill>
                  <a:srgbClr val="FFFFFF"/>
                </a:solidFill>
              </a:rPr>
              <a:t>Tippecanoe, </a:t>
            </a:r>
            <a:r>
              <a:rPr lang="en-US" sz="2000" dirty="0">
                <a:solidFill>
                  <a:srgbClr val="FFFFFF"/>
                </a:solidFill>
              </a:rPr>
              <a:t>where William </a:t>
            </a:r>
            <a:r>
              <a:rPr lang="en-US" sz="2000" u="sng" dirty="0">
                <a:solidFill>
                  <a:srgbClr val="FFFFFF"/>
                </a:solidFill>
              </a:rPr>
              <a:t>Henry Harrison </a:t>
            </a:r>
            <a:r>
              <a:rPr lang="en-US" sz="2000" dirty="0">
                <a:solidFill>
                  <a:srgbClr val="FFFFFF"/>
                </a:solidFill>
              </a:rPr>
              <a:t>gained his fame by defeating The </a:t>
            </a:r>
            <a:r>
              <a:rPr lang="en-US" sz="2000" u="sng" dirty="0">
                <a:solidFill>
                  <a:srgbClr val="FFFFFF"/>
                </a:solidFill>
              </a:rPr>
              <a:t>Prophet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u="sng" dirty="0">
                <a:solidFill>
                  <a:srgbClr val="FFFFFF"/>
                </a:solidFill>
              </a:rPr>
              <a:t>Tecumseh</a:t>
            </a:r>
            <a:r>
              <a:rPr lang="en-US" sz="2000" dirty="0">
                <a:solidFill>
                  <a:srgbClr val="FFFFFF"/>
                </a:solidFill>
              </a:rPr>
              <a:t> joined forces with the British in the area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3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1" r="2" b="13148"/>
          <a:stretch/>
        </p:blipFill>
        <p:spPr bwMode="auto">
          <a:xfrm>
            <a:off x="20" y="10"/>
            <a:ext cx="3356342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war-of-18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96"/>
          <a:stretch/>
        </p:blipFill>
        <p:spPr bwMode="auto">
          <a:xfrm>
            <a:off x="20" y="2325504"/>
            <a:ext cx="3356342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war of 18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r="2" b="935"/>
          <a:stretch/>
        </p:blipFill>
        <p:spPr bwMode="auto">
          <a:xfrm>
            <a:off x="20" y="4634159"/>
            <a:ext cx="3356342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685800"/>
            <a:ext cx="5047707" cy="4050792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en-US" altLang="en-US" sz="2000" u="sng" dirty="0"/>
              <a:t>Causes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u="sng" dirty="0"/>
              <a:t>Great Britain</a:t>
            </a:r>
            <a:r>
              <a:rPr lang="en-US" altLang="en-US" sz="2000" dirty="0"/>
              <a:t> and </a:t>
            </a:r>
            <a:r>
              <a:rPr lang="en-US" altLang="en-US" sz="2000" u="sng" dirty="0"/>
              <a:t>France</a:t>
            </a:r>
            <a:r>
              <a:rPr lang="en-US" altLang="en-US" sz="2000" dirty="0"/>
              <a:t> were at war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Great Britain was mad at America for giving supplies to </a:t>
            </a:r>
            <a:r>
              <a:rPr lang="en-US" altLang="en-US" sz="2000" u="sng" dirty="0"/>
              <a:t>France</a:t>
            </a:r>
            <a:r>
              <a:rPr lang="en-US" altLang="en-US" sz="2000" dirty="0"/>
              <a:t> and placed a trade Embargo on the US.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dirty="0"/>
              <a:t>Young D-R’s known as </a:t>
            </a:r>
            <a:r>
              <a:rPr lang="en-US" altLang="en-US" sz="2000" u="sng" dirty="0"/>
              <a:t>War Hawks</a:t>
            </a:r>
            <a:r>
              <a:rPr lang="en-US" altLang="en-US" sz="2000" dirty="0"/>
              <a:t> lead by Henry </a:t>
            </a:r>
            <a:r>
              <a:rPr lang="en-US" altLang="en-US" sz="2000" u="sng" dirty="0"/>
              <a:t>Clay</a:t>
            </a:r>
            <a:r>
              <a:rPr lang="en-US" altLang="en-US" sz="2000" dirty="0"/>
              <a:t> and John C. </a:t>
            </a:r>
            <a:r>
              <a:rPr lang="en-US" altLang="en-US" sz="2000" u="sng" dirty="0"/>
              <a:t>Calhoun</a:t>
            </a:r>
            <a:r>
              <a:rPr lang="en-US" altLang="en-US" sz="2000" dirty="0"/>
              <a:t> pushed for war.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 b="1" dirty="0"/>
              <a:t>WAR is Declared!!!! 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 b="1" dirty="0"/>
              <a:t>Other names for the War of 1812: The Second War for Independence or Mr. </a:t>
            </a:r>
            <a:r>
              <a:rPr lang="en-US" altLang="en-US" sz="2000" b="1" u="sng" dirty="0"/>
              <a:t>Madison</a:t>
            </a:r>
            <a:r>
              <a:rPr lang="en-US" altLang="en-US" sz="2000" b="1" dirty="0"/>
              <a:t>’s War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Phases of the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261269"/>
            <a:ext cx="4038600" cy="506333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u="sng" dirty="0"/>
              <a:t>Phase 1: American </a:t>
            </a:r>
            <a:r>
              <a:rPr lang="en-US" altLang="en-US" sz="2400" u="sng"/>
              <a:t>success on </a:t>
            </a:r>
            <a:r>
              <a:rPr lang="en-US" altLang="en-US" sz="2400" u="sng" dirty="0"/>
              <a:t>Great Lakes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Early on America was </a:t>
            </a:r>
            <a:r>
              <a:rPr lang="en-US" altLang="en-US" sz="2400" u="sng" dirty="0"/>
              <a:t>unprepared</a:t>
            </a:r>
            <a:r>
              <a:rPr lang="en-US" altLang="en-US" sz="2400" dirty="0"/>
              <a:t> for war.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We only had </a:t>
            </a:r>
            <a:r>
              <a:rPr lang="en-US" altLang="en-US" sz="2400" u="sng" dirty="0"/>
              <a:t>12,000</a:t>
            </a:r>
            <a:r>
              <a:rPr lang="en-US" altLang="en-US" sz="2400" dirty="0"/>
              <a:t> Soldiers.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Most of our “army” was made up of the </a:t>
            </a:r>
            <a:r>
              <a:rPr lang="en-US" altLang="en-US" sz="2400" u="sng" dirty="0"/>
              <a:t>50,000-100,000</a:t>
            </a:r>
            <a:r>
              <a:rPr lang="en-US" altLang="en-US" sz="2400" dirty="0"/>
              <a:t> poorly trained militia.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British were busy with France and relied heavily on their </a:t>
            </a:r>
            <a:r>
              <a:rPr lang="en-US" altLang="en-US" sz="2400" u="sng" dirty="0"/>
              <a:t>Native American </a:t>
            </a:r>
            <a:r>
              <a:rPr lang="en-US" altLang="en-US" sz="2400" dirty="0"/>
              <a:t>allies.</a:t>
            </a:r>
            <a:endParaRPr lang="en-US" altLang="en-US" sz="2400" u="sng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US realized that to have success they had to take over Lake </a:t>
            </a:r>
            <a:r>
              <a:rPr lang="en-US" altLang="en-US" sz="2400" u="sng" dirty="0"/>
              <a:t>Erie</a:t>
            </a:r>
            <a:r>
              <a:rPr lang="en-US" altLang="en-US" sz="2400" dirty="0"/>
              <a:t>.</a:t>
            </a:r>
          </a:p>
        </p:txBody>
      </p:sp>
      <p:pic>
        <p:nvPicPr>
          <p:cNvPr id="16389" name="Picture 6" descr="flagmo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813425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E45E36-2749-4085-B3C2-F6587767C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53463"/>
            <a:ext cx="4962016" cy="328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BAE6-D79B-4C94-898F-BCA0C135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400" kern="1200">
                <a:solidFill>
                  <a:schemeClr val="tx1"/>
                </a:solidFill>
              </a:rPr>
              <a:t>Phase I Continued:  Battle of Lake Erie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FD2C-89F7-4265-8EC3-08F244893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90" y="2575033"/>
            <a:ext cx="3840085" cy="367335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Unlike the Revolution the US had </a:t>
            </a:r>
            <a:r>
              <a:rPr lang="en-US" altLang="en-US" sz="2400" u="sng" kern="1200" dirty="0"/>
              <a:t>3 </a:t>
            </a:r>
            <a:r>
              <a:rPr lang="en-US" altLang="en-US" sz="2400" kern="1200" dirty="0"/>
              <a:t>of the fastest </a:t>
            </a:r>
            <a:r>
              <a:rPr lang="en-US" altLang="en-US" sz="2400" u="sng" kern="1200" dirty="0"/>
              <a:t>frigates</a:t>
            </a:r>
            <a:r>
              <a:rPr lang="en-US" altLang="en-US" sz="2400" kern="1200" dirty="0"/>
              <a:t> (warships).  The </a:t>
            </a:r>
            <a:r>
              <a:rPr lang="en-US" altLang="en-US" sz="2400" u="sng" kern="1200" dirty="0"/>
              <a:t>USS Constitution </a:t>
            </a:r>
            <a:r>
              <a:rPr lang="en-US" altLang="en-US" sz="2400" kern="1200" dirty="0"/>
              <a:t>was the most successful of these.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kern="1200" dirty="0"/>
              <a:t>Oliver Perry commanded this ship and won a key battle on Lake Erie in 1813.  “We have Met the Enemy and they are ours” is his famous quote that came from this battle.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kern="1200" dirty="0"/>
          </a:p>
        </p:txBody>
      </p:sp>
      <p:pic>
        <p:nvPicPr>
          <p:cNvPr id="1026" name="Picture 2" descr="Image result for battle of lake erie">
            <a:extLst>
              <a:ext uri="{FF2B5EF4-FFF2-40B4-BE49-F238E27FC236}">
                <a16:creationId xmlns:a16="http://schemas.microsoft.com/office/drawing/2014/main" id="{09462B8B-3EE6-46A0-A52C-6AD57D5921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7" r="2392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2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Unit 6: Power Point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6400800" cy="2514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b="1" u="sng"/>
              <a:t>The Jeffersonian Era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b="1" u="sng"/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b="1"/>
              <a:t>Thomas Jefferson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b="1"/>
              <a:t>Our Judicial System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b="1"/>
              <a:t>Westward Expansion-Louisiana Purchase and Lewis &amp; Clark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000" b="1"/>
              <a:t>The War of 1812-Madison Presidency</a:t>
            </a:r>
          </a:p>
        </p:txBody>
      </p:sp>
      <p:pic>
        <p:nvPicPr>
          <p:cNvPr id="2052" name="Picture 4" descr="lewis-and-clark-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219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ar-of-1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4213"/>
            <a:ext cx="32004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jeff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marbu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71600"/>
            <a:ext cx="2286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2A3B8-DE82-4F5B-BBA9-E6C604F81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B3E6C8-9DC6-44AF-9D57-39C58DAC7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6" r="2" b="4298"/>
          <a:stretch/>
        </p:blipFill>
        <p:spPr>
          <a:xfrm>
            <a:off x="3553019" y="4357116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7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DA5D1-375C-4E5A-AC1B-06020C94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Phase 1 Continued: Other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63A9-A749-4421-BA0F-943DCFFEA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5406"/>
            <a:ext cx="3486150" cy="476639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The famous Native American leader </a:t>
            </a:r>
            <a:r>
              <a:rPr lang="en-US" sz="2200" u="sng" kern="1200" dirty="0"/>
              <a:t>Tecumseh</a:t>
            </a:r>
            <a:r>
              <a:rPr lang="en-US" sz="2200" kern="1200" dirty="0"/>
              <a:t> was killed by William Henry </a:t>
            </a:r>
            <a:r>
              <a:rPr lang="en-US" sz="2200" u="sng" kern="1200" dirty="0"/>
              <a:t>Harrison’s</a:t>
            </a:r>
            <a:r>
              <a:rPr lang="en-US" sz="2200" kern="1200" dirty="0"/>
              <a:t> men at the Battle of the </a:t>
            </a:r>
            <a:r>
              <a:rPr lang="en-US" sz="2200" u="sng" kern="1200" dirty="0"/>
              <a:t>Thames</a:t>
            </a:r>
            <a:r>
              <a:rPr lang="en-US" sz="2200" kern="1200" dirty="0"/>
              <a:t>.  This brought an end to the confederation Tecumseh had planned with the </a:t>
            </a:r>
            <a:r>
              <a:rPr lang="en-US" sz="2200" u="sng" kern="1200" dirty="0"/>
              <a:t>Creeks</a:t>
            </a:r>
            <a:r>
              <a:rPr lang="en-US" sz="2200" kern="1200" dirty="0"/>
              <a:t>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In 1814 future President </a:t>
            </a:r>
            <a:r>
              <a:rPr lang="en-US" sz="2200" u="sng" kern="1200" dirty="0"/>
              <a:t>Andrew Jackson </a:t>
            </a:r>
            <a:r>
              <a:rPr lang="en-US" sz="2200" kern="1200" dirty="0"/>
              <a:t>defeated the </a:t>
            </a:r>
            <a:r>
              <a:rPr lang="en-US" sz="2200" u="sng" kern="1200" dirty="0"/>
              <a:t>Creeks</a:t>
            </a:r>
            <a:r>
              <a:rPr lang="en-US" sz="2200" kern="1200" dirty="0"/>
              <a:t> at the Battle of </a:t>
            </a:r>
            <a:r>
              <a:rPr lang="en-US" sz="2200" u="sng" kern="1200" dirty="0"/>
              <a:t>Horseshoe</a:t>
            </a:r>
            <a:r>
              <a:rPr lang="en-US" sz="2200" kern="1200" dirty="0"/>
              <a:t> Bend.</a:t>
            </a:r>
          </a:p>
        </p:txBody>
      </p:sp>
    </p:spTree>
    <p:extLst>
      <p:ext uri="{BB962C8B-B14F-4D97-AF65-F5344CB8AC3E}">
        <p14:creationId xmlns:p14="http://schemas.microsoft.com/office/powerpoint/2010/main" val="1724922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C787-3DEF-4397-B6D3-4366C88D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100" kern="1200">
                <a:solidFill>
                  <a:schemeClr val="tx1"/>
                </a:solidFill>
              </a:rPr>
              <a:t>Phase 2: British Offensive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9A2E-1912-40B5-A30A-6E092A1F7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u="sng" kern="1200" dirty="0"/>
              <a:t>Great Britain </a:t>
            </a:r>
            <a:r>
              <a:rPr lang="en-US" sz="2200" kern="1200" dirty="0"/>
              <a:t>sent more forces to America after defeating </a:t>
            </a:r>
            <a:r>
              <a:rPr lang="en-US" sz="2200" u="sng" kern="1200" dirty="0"/>
              <a:t>the French </a:t>
            </a:r>
            <a:r>
              <a:rPr lang="en-US" sz="2200" kern="1200" dirty="0"/>
              <a:t>in 1814.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u="sng" kern="1200" dirty="0"/>
              <a:t>Washington DC </a:t>
            </a:r>
            <a:r>
              <a:rPr lang="en-US" sz="2200" kern="1200" dirty="0"/>
              <a:t>was attacked in 1814 and the militia was easily defeated.  The </a:t>
            </a:r>
            <a:r>
              <a:rPr lang="en-US" sz="2200" u="sng" kern="1200" dirty="0"/>
              <a:t>Capital Building</a:t>
            </a:r>
            <a:r>
              <a:rPr lang="en-US" sz="2200" kern="1200" dirty="0"/>
              <a:t> and the </a:t>
            </a:r>
            <a:r>
              <a:rPr lang="en-US" sz="2200" u="sng" kern="1200" dirty="0"/>
              <a:t>White House </a:t>
            </a:r>
            <a:r>
              <a:rPr lang="en-US" sz="2200" kern="1200" dirty="0"/>
              <a:t>were burnt down.  It would have been worse had a </a:t>
            </a:r>
            <a:r>
              <a:rPr lang="en-US" sz="2200" u="sng" kern="1200" dirty="0"/>
              <a:t>storm</a:t>
            </a:r>
            <a:r>
              <a:rPr lang="en-US" sz="2200" kern="1200" dirty="0"/>
              <a:t> not put out the fires.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89DAA-BD1C-46B6-ABBC-80429734E7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r="33848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0921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700" dirty="0"/>
              <a:t>Three Major Victories for America</a:t>
            </a:r>
          </a:p>
        </p:txBody>
      </p:sp>
      <p:pic>
        <p:nvPicPr>
          <p:cNvPr id="17412" name="Picture 5" descr="francis_scott_key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3" r="9423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7C5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1700" dirty="0"/>
              <a:t>Fort McHenry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1700" u="sng" dirty="0"/>
              <a:t>Baltimore</a:t>
            </a:r>
            <a:r>
              <a:rPr lang="en-US" altLang="en-US" sz="1700" dirty="0"/>
              <a:t>, Maryland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1700" u="sng" dirty="0"/>
              <a:t>Great Britain</a:t>
            </a:r>
            <a:r>
              <a:rPr lang="en-US" altLang="en-US" sz="1700" dirty="0"/>
              <a:t> bombarded the American fort all day and night but were not able to take it.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1700" dirty="0"/>
              <a:t>While being held captive by the British, </a:t>
            </a:r>
            <a:r>
              <a:rPr lang="en-US" altLang="en-US" sz="1700" u="sng" dirty="0"/>
              <a:t>Francis Scott Key </a:t>
            </a:r>
            <a:r>
              <a:rPr lang="en-US" altLang="en-US" sz="1700" dirty="0"/>
              <a:t>wrote a poem about the battle.</a:t>
            </a:r>
          </a:p>
          <a:p>
            <a:pPr marL="609600" indent="-609600" eaLnBrk="1" hangingPunct="1">
              <a:buFontTx/>
              <a:buChar char="-"/>
            </a:pPr>
            <a:r>
              <a:rPr lang="en-US" altLang="en-US" sz="1700" dirty="0"/>
              <a:t>The </a:t>
            </a:r>
            <a:r>
              <a:rPr lang="en-US" altLang="en-US" sz="1700" u="sng" dirty="0"/>
              <a:t>Star-Spangled Banner </a:t>
            </a:r>
            <a:r>
              <a:rPr lang="en-US" altLang="en-US" sz="1700" dirty="0"/>
              <a:t>became our national anthem on March 3, 1931.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AF3D-058E-4C29-B984-8D64CABB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Major Victories Cont.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3BF28-3D86-4929-B158-27752274A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19" y="2636112"/>
            <a:ext cx="3802037" cy="26614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E2E7C-515C-4E28-9C3A-79FE5FEA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29" y="2279151"/>
            <a:ext cx="2720298" cy="338714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u="sng"/>
              <a:t>Plattsburgh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/>
              <a:t>-The</a:t>
            </a:r>
            <a:r>
              <a:rPr lang="en-US" sz="1800" u="sng"/>
              <a:t> British </a:t>
            </a:r>
            <a:r>
              <a:rPr lang="en-US" sz="1800"/>
              <a:t>brought </a:t>
            </a:r>
            <a:r>
              <a:rPr lang="en-US" sz="1800" u="sng"/>
              <a:t>10,000 </a:t>
            </a:r>
            <a:r>
              <a:rPr lang="en-US" sz="1800"/>
              <a:t>soldiers to attack the city of </a:t>
            </a:r>
            <a:r>
              <a:rPr lang="en-US" sz="1800" u="sng"/>
              <a:t>Plattsburgh</a:t>
            </a:r>
            <a:r>
              <a:rPr lang="en-US" sz="1800"/>
              <a:t>, New York.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/>
              <a:t>-The American Navy defeated the British on Lake </a:t>
            </a:r>
            <a:r>
              <a:rPr lang="en-US" sz="1800" u="sng"/>
              <a:t>Champlain</a:t>
            </a:r>
            <a:r>
              <a:rPr lang="en-US" sz="1800"/>
              <a:t> forcing them back into </a:t>
            </a:r>
            <a:r>
              <a:rPr lang="en-US" sz="1800" u="sng"/>
              <a:t>Canada</a:t>
            </a:r>
            <a:r>
              <a:rPr lang="en-US" sz="1800"/>
              <a:t>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/>
              <a:t>-This battle convinced the </a:t>
            </a:r>
            <a:r>
              <a:rPr lang="en-US" sz="1800" u="sng"/>
              <a:t>British</a:t>
            </a:r>
            <a:r>
              <a:rPr lang="en-US" sz="1800"/>
              <a:t> that the war was too expensive.</a:t>
            </a:r>
          </a:p>
        </p:txBody>
      </p:sp>
    </p:spTree>
    <p:extLst>
      <p:ext uri="{BB962C8B-B14F-4D97-AF65-F5344CB8AC3E}">
        <p14:creationId xmlns:p14="http://schemas.microsoft.com/office/powerpoint/2010/main" val="149907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/>
              <a:t>Major victories continued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5" descr="battleofneworle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7" y="2811104"/>
            <a:ext cx="2524860" cy="17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100" dirty="0"/>
              <a:t>3.  Battle of New Orleans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-The greatest </a:t>
            </a:r>
            <a:r>
              <a:rPr lang="en-US" altLang="en-US" sz="2100" u="sng" dirty="0"/>
              <a:t>American </a:t>
            </a:r>
            <a:r>
              <a:rPr lang="en-US" altLang="en-US" sz="2100" dirty="0"/>
              <a:t>victory of the war, but wasn’t necessary because a peace agreement had already been reached.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100" dirty="0"/>
              <a:t>-Future president </a:t>
            </a:r>
            <a:r>
              <a:rPr lang="en-US" altLang="en-US" sz="2100" u="sng" dirty="0"/>
              <a:t>Andrew Jackson</a:t>
            </a:r>
            <a:r>
              <a:rPr lang="en-US" altLang="en-US" sz="2100" dirty="0"/>
              <a:t> led the attack with the support of the citizens of New Orleans.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100" u="sng" dirty="0"/>
              <a:t>-Only 71 Americans died in the battle compared to over 2,000 British.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The War is Over</a:t>
            </a:r>
          </a:p>
        </p:txBody>
      </p:sp>
      <p:pic>
        <p:nvPicPr>
          <p:cNvPr id="19460" name="Picture 5" descr="treaty of gh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8" r="36665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A38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700"/>
              <a:t>Treaty of </a:t>
            </a:r>
            <a:r>
              <a:rPr lang="en-US" altLang="en-US" sz="1700" u="sng"/>
              <a:t>Ghent</a:t>
            </a:r>
            <a:r>
              <a:rPr lang="en-US" altLang="en-US" sz="1700"/>
              <a:t> -treaty that ended the War of 1812.</a:t>
            </a:r>
          </a:p>
          <a:p>
            <a:pPr eaLnBrk="1" hangingPunct="1"/>
            <a:r>
              <a:rPr lang="en-US" altLang="en-US" sz="1700"/>
              <a:t>Effects of the War</a:t>
            </a:r>
          </a:p>
          <a:p>
            <a:pPr eaLnBrk="1" hangingPunct="1">
              <a:buFontTx/>
              <a:buNone/>
            </a:pPr>
            <a:r>
              <a:rPr lang="en-US" altLang="en-US" sz="1700"/>
              <a:t>	1.  Increased American Patriotism</a:t>
            </a:r>
          </a:p>
          <a:p>
            <a:pPr eaLnBrk="1" hangingPunct="1">
              <a:buFontTx/>
              <a:buNone/>
            </a:pPr>
            <a:r>
              <a:rPr lang="en-US" altLang="en-US" sz="1700"/>
              <a:t>	2.  Weakened Native American Resistance</a:t>
            </a:r>
          </a:p>
          <a:p>
            <a:pPr eaLnBrk="1" hangingPunct="1">
              <a:buFontTx/>
              <a:buNone/>
            </a:pPr>
            <a:r>
              <a:rPr lang="en-US" altLang="en-US" sz="1700"/>
              <a:t>	3.  Growth of US Manufacturing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I. Thomas Jefferson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/>
          <a:p>
            <a:pPr eaLnBrk="1" hangingPunct="1"/>
            <a:r>
              <a:rPr lang="en-US" altLang="en-US" sz="2400" b="1" u="sng" dirty="0"/>
              <a:t>The Election of 1800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Federalist-</a:t>
            </a:r>
            <a:r>
              <a:rPr lang="en-US" altLang="en-US" sz="2400" u="sng" dirty="0"/>
              <a:t>John Adams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VP-</a:t>
            </a:r>
            <a:r>
              <a:rPr lang="en-US" altLang="en-US" sz="2400" u="sng" dirty="0"/>
              <a:t>Charles Pinckney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Dem.-Rep-</a:t>
            </a:r>
            <a:r>
              <a:rPr lang="en-US" altLang="en-US" sz="2400" u="sng" dirty="0"/>
              <a:t>Jefferson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VP-</a:t>
            </a:r>
            <a:r>
              <a:rPr lang="en-US" altLang="en-US" sz="2400" u="sng" dirty="0"/>
              <a:t>Aaron Burr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-</a:t>
            </a:r>
          </a:p>
          <a:p>
            <a:pPr eaLnBrk="1" hangingPunct="1">
              <a:buFontTx/>
              <a:buNone/>
            </a:pPr>
            <a:r>
              <a:rPr lang="en-US" altLang="en-US" sz="2400" u="sng" dirty="0"/>
              <a:t>Jefferson </a:t>
            </a:r>
            <a:r>
              <a:rPr lang="en-US" altLang="en-US" sz="2400" dirty="0"/>
              <a:t>and </a:t>
            </a:r>
            <a:r>
              <a:rPr lang="en-US" altLang="en-US" sz="2400" u="sng" dirty="0"/>
              <a:t>Burr</a:t>
            </a:r>
            <a:r>
              <a:rPr lang="en-US" altLang="en-US" sz="2400" dirty="0"/>
              <a:t> tied for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!!!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-Constitution says that the </a:t>
            </a:r>
            <a:r>
              <a:rPr lang="en-US" altLang="en-US" sz="2400" u="sng" dirty="0"/>
              <a:t>House of Representatives </a:t>
            </a:r>
            <a:r>
              <a:rPr lang="en-US" altLang="en-US" sz="2400" dirty="0"/>
              <a:t>must vote to decide the election in case of a tie.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-They voted </a:t>
            </a:r>
            <a:r>
              <a:rPr lang="en-US" altLang="en-US" sz="2400" u="sng" dirty="0"/>
              <a:t>36</a:t>
            </a:r>
            <a:r>
              <a:rPr lang="en-US" altLang="en-US" sz="2400" dirty="0"/>
              <a:t> times before </a:t>
            </a:r>
            <a:r>
              <a:rPr lang="en-US" altLang="en-US" sz="2400" u="sng" dirty="0"/>
              <a:t>Jefferson</a:t>
            </a:r>
            <a:r>
              <a:rPr lang="en-US" altLang="en-US" sz="2400" dirty="0"/>
              <a:t> was selected to be the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President.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</a:t>
            </a:r>
            <a:r>
              <a:rPr lang="en-US" altLang="en-US" sz="2400" u="sng" dirty="0"/>
              <a:t>Hamilton</a:t>
            </a:r>
            <a:r>
              <a:rPr lang="en-US" altLang="en-US" sz="2400" dirty="0"/>
              <a:t> persuaded Federalists to support Jefferson.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-A few years later </a:t>
            </a:r>
            <a:r>
              <a:rPr lang="en-US" altLang="en-US" sz="2400" u="sng" dirty="0"/>
              <a:t>Burr</a:t>
            </a:r>
            <a:r>
              <a:rPr lang="en-US" altLang="en-US" sz="2400" dirty="0"/>
              <a:t> killed </a:t>
            </a:r>
            <a:r>
              <a:rPr lang="en-US" altLang="en-US" sz="2400" u="sng" dirty="0"/>
              <a:t>Hamilton </a:t>
            </a:r>
            <a:r>
              <a:rPr lang="en-US" altLang="en-US" sz="2400" dirty="0"/>
              <a:t>in </a:t>
            </a:r>
            <a:r>
              <a:rPr lang="en-US" altLang="en-US" sz="2400"/>
              <a:t>a Duel</a:t>
            </a:r>
            <a:r>
              <a:rPr lang="en-US" altLang="en-US" sz="24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*Jefferson’s Inauguration: </a:t>
            </a:r>
            <a:r>
              <a:rPr lang="en-US" altLang="en-US" sz="2400" u="sng" dirty="0"/>
              <a:t>Wore plain clothes and Adams didn’t attend.</a:t>
            </a:r>
          </a:p>
        </p:txBody>
      </p:sp>
      <p:pic>
        <p:nvPicPr>
          <p:cNvPr id="3077" name="Picture 6" descr="jeff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0"/>
            <a:ext cx="14462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Changes!!!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12</a:t>
            </a:r>
            <a:r>
              <a:rPr lang="en-US" altLang="en-US" baseline="30000" dirty="0"/>
              <a:t>th</a:t>
            </a:r>
            <a:r>
              <a:rPr lang="en-US" altLang="en-US" dirty="0"/>
              <a:t> Amendment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-Changed the way </a:t>
            </a:r>
            <a:r>
              <a:rPr lang="en-US" altLang="en-US" u="sng" dirty="0"/>
              <a:t>Electors </a:t>
            </a:r>
            <a:r>
              <a:rPr lang="en-US" altLang="en-US" dirty="0"/>
              <a:t>voted for the President.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-Now the </a:t>
            </a:r>
            <a:r>
              <a:rPr lang="en-US" altLang="en-US" u="sng" dirty="0"/>
              <a:t>President</a:t>
            </a:r>
            <a:r>
              <a:rPr lang="en-US" altLang="en-US" dirty="0"/>
              <a:t> and </a:t>
            </a:r>
            <a:r>
              <a:rPr lang="en-US" altLang="en-US" u="sng" dirty="0"/>
              <a:t>Vice President </a:t>
            </a:r>
            <a:r>
              <a:rPr lang="en-US" altLang="en-US" dirty="0"/>
              <a:t>are listed together on the ballot.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hlinkClick r:id="rId2"/>
              </a:rPr>
              <a:t>Attack Ad</a:t>
            </a:r>
            <a:endParaRPr lang="en-US" altLang="en-US" dirty="0"/>
          </a:p>
          <a:p>
            <a:pPr eaLnBrk="1" hangingPunct="1">
              <a:buNone/>
            </a:pPr>
            <a:r>
              <a:rPr lang="en-US" altLang="en-US" sz="3200" dirty="0">
                <a:hlinkClick r:id="rId3"/>
              </a:rPr>
              <a:t>Commercial</a:t>
            </a:r>
            <a:endParaRPr lang="en-US" altLang="en-US" sz="3200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President Jefferson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Had many talents and achievements </a:t>
            </a:r>
            <a:r>
              <a:rPr lang="en-US" altLang="en-US" u="sng" dirty="0"/>
              <a:t>lawyer, architect, inventor, violinist, scientist, farmer, and politician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Wanted to </a:t>
            </a:r>
            <a:r>
              <a:rPr lang="en-US" altLang="en-US" u="sng" dirty="0"/>
              <a:t>Decrease </a:t>
            </a:r>
            <a:r>
              <a:rPr lang="en-US" altLang="en-US" dirty="0"/>
              <a:t>the power of the Federal government.  </a:t>
            </a:r>
            <a:br>
              <a:rPr lang="en-US" altLang="en-US" dirty="0"/>
            </a:br>
            <a:r>
              <a:rPr lang="en-US" altLang="en-US" dirty="0"/>
              <a:t>“Laissez-Faire”- </a:t>
            </a:r>
            <a:r>
              <a:rPr lang="en-US" altLang="en-US" u="sng" dirty="0"/>
              <a:t>Let people do as they choose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 cut cost by reducing the </a:t>
            </a:r>
            <a:r>
              <a:rPr lang="en-US" altLang="en-US" u="sng" dirty="0"/>
              <a:t>Military</a:t>
            </a:r>
            <a:r>
              <a:rPr lang="en-US" altLang="en-US" dirty="0"/>
              <a:t> and the number of </a:t>
            </a:r>
            <a:r>
              <a:rPr lang="en-US" altLang="en-US" u="sng" dirty="0"/>
              <a:t>federal workers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Repealed most taxes.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II. Judicial Branch Emerges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/>
              <a:t>Judiciary Act of 1801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Passed prior to </a:t>
            </a:r>
            <a:r>
              <a:rPr lang="en-US" altLang="en-US" sz="2000" u="sng" dirty="0"/>
              <a:t>Jefferson </a:t>
            </a:r>
            <a:r>
              <a:rPr lang="en-US" altLang="en-US" sz="2000" dirty="0"/>
              <a:t>taking office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Created regional courts with </a:t>
            </a:r>
            <a:r>
              <a:rPr lang="en-US" altLang="en-US" sz="2000" u="sng" dirty="0"/>
              <a:t>16</a:t>
            </a:r>
            <a:r>
              <a:rPr lang="en-US" altLang="en-US" sz="2000" dirty="0"/>
              <a:t> judges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Adams filled these seats with </a:t>
            </a:r>
            <a:r>
              <a:rPr lang="en-US" altLang="en-US" sz="2000" u="sng" dirty="0"/>
              <a:t>Federalists</a:t>
            </a:r>
            <a:r>
              <a:rPr lang="en-US" altLang="en-US" sz="2000" dirty="0"/>
              <a:t> prior to leaving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Not all papers were filed though, and Jefferson told </a:t>
            </a:r>
            <a:r>
              <a:rPr lang="en-US" altLang="en-US" sz="2000" u="sng" dirty="0"/>
              <a:t>Madison</a:t>
            </a:r>
            <a:r>
              <a:rPr lang="en-US" altLang="en-US" sz="2000" dirty="0"/>
              <a:t> not to deliver the papers.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John Marshall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	Chief Justice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u="sng" dirty="0"/>
              <a:t>Marbury v. Madison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dirty="0"/>
              <a:t>Marbury</a:t>
            </a:r>
            <a:r>
              <a:rPr lang="en-US" altLang="en-US" sz="2000" dirty="0"/>
              <a:t> was supposed to get one of the jobs assigned by Adams.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He took his case to the </a:t>
            </a:r>
            <a:r>
              <a:rPr lang="en-US" altLang="en-US" sz="2000" u="sng" dirty="0"/>
              <a:t>Supreme Court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The Supreme Court ruled that it didn’t have jurisdiction to intervene but established </a:t>
            </a:r>
            <a:r>
              <a:rPr lang="en-US" altLang="en-US" sz="2000" u="sng" dirty="0"/>
              <a:t>Judicial Review </a:t>
            </a:r>
            <a:r>
              <a:rPr lang="en-US" altLang="en-US" sz="2000" dirty="0"/>
              <a:t>(Declaring Acts of the government constitutional or not) and the Supremacy of the Constitution.</a:t>
            </a:r>
          </a:p>
        </p:txBody>
      </p:sp>
      <p:pic>
        <p:nvPicPr>
          <p:cNvPr id="6149" name="Picture 5" descr="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1673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III.  Westward Expansion</a:t>
            </a:r>
            <a:br>
              <a:rPr lang="en-US" altLang="en-US" dirty="0"/>
            </a:br>
            <a:r>
              <a:rPr lang="en-US" altLang="en-US" dirty="0"/>
              <a:t>The West in 1800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The </a:t>
            </a:r>
            <a:r>
              <a:rPr lang="en-US" altLang="en-US" sz="2400" u="sng" dirty="0"/>
              <a:t>Appalachian </a:t>
            </a:r>
            <a:r>
              <a:rPr lang="en-US" altLang="en-US" sz="2400" dirty="0"/>
              <a:t>Mountains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*Spain controlled the land West of the Mississippi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*To the </a:t>
            </a:r>
            <a:r>
              <a:rPr lang="en-US" altLang="en-US" sz="2400" u="sng" dirty="0"/>
              <a:t>Mississippi</a:t>
            </a:r>
            <a:r>
              <a:rPr lang="en-US" altLang="en-US" sz="2400" dirty="0"/>
              <a:t> River</a:t>
            </a:r>
          </a:p>
        </p:txBody>
      </p:sp>
      <p:pic>
        <p:nvPicPr>
          <p:cNvPr id="7173" name="Picture 6" descr="appalachi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892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mississippi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657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Louisiana Purchase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French Emperor </a:t>
            </a:r>
            <a:r>
              <a:rPr lang="en-US" altLang="en-US" sz="2400" u="sng" dirty="0"/>
              <a:t>Napoleon Bonaparte </a:t>
            </a:r>
            <a:r>
              <a:rPr lang="en-US" altLang="en-US" sz="2400" dirty="0"/>
              <a:t>wanted to expand his empire.  Even into America.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He needed </a:t>
            </a:r>
            <a:r>
              <a:rPr lang="en-US" altLang="en-US" sz="2400" u="sng" dirty="0"/>
              <a:t>Money</a:t>
            </a:r>
            <a:r>
              <a:rPr lang="en-US" altLang="en-US" sz="2400" dirty="0"/>
              <a:t> for his military campaigns against </a:t>
            </a:r>
            <a:r>
              <a:rPr lang="en-US" altLang="en-US" sz="2400" u="sng" dirty="0"/>
              <a:t>Britain </a:t>
            </a:r>
            <a:r>
              <a:rPr lang="en-US" altLang="en-US" sz="2400" dirty="0"/>
              <a:t>1</a:t>
            </a:r>
            <a:r>
              <a:rPr lang="en-US" altLang="en-US" sz="2400" baseline="30000" dirty="0"/>
              <a:t>st.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hlinkClick r:id="rId2"/>
              </a:rPr>
              <a:t>Live Footage</a:t>
            </a:r>
            <a:endParaRPr lang="en-US" altLang="en-US" sz="24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Jefferson sent </a:t>
            </a:r>
            <a:r>
              <a:rPr lang="en-US" altLang="en-US" sz="2400" u="sng" dirty="0"/>
              <a:t>Monroe</a:t>
            </a:r>
            <a:r>
              <a:rPr lang="en-US" altLang="en-US" sz="2400" dirty="0"/>
              <a:t> and Livingston to France and they were offered the entire </a:t>
            </a:r>
            <a:r>
              <a:rPr lang="en-US" altLang="en-US" sz="2400" u="sng" dirty="0"/>
              <a:t>Louisiana Territory.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Oct. 1803 the purchase was approved for </a:t>
            </a:r>
            <a:r>
              <a:rPr lang="en-US" altLang="en-US" sz="2400" u="sng" dirty="0"/>
              <a:t>15</a:t>
            </a:r>
            <a:r>
              <a:rPr lang="en-US" altLang="en-US" sz="2400" dirty="0"/>
              <a:t> million dollars three cents an acre.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/>
              <a:t>Doubled</a:t>
            </a:r>
            <a:r>
              <a:rPr lang="en-US" altLang="en-US" sz="2400" dirty="0"/>
              <a:t> the size of the United States.</a:t>
            </a:r>
          </a:p>
        </p:txBody>
      </p:sp>
      <p:pic>
        <p:nvPicPr>
          <p:cNvPr id="8197" name="Picture 5" descr="napole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14525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Louisianapur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Louisiana Purchase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1411</Words>
  <Application>Microsoft Office PowerPoint</Application>
  <PresentationFormat>On-screen Show (4:3)</PresentationFormat>
  <Paragraphs>162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2nd Semester: Westward Expansion</vt:lpstr>
      <vt:lpstr>Unit 6: Power Point</vt:lpstr>
      <vt:lpstr>I. Thomas Jefferson</vt:lpstr>
      <vt:lpstr>Changes!!!</vt:lpstr>
      <vt:lpstr>President Jefferson</vt:lpstr>
      <vt:lpstr>II. Judicial Branch Emerges</vt:lpstr>
      <vt:lpstr>III.  Westward Expansion The West in 1800</vt:lpstr>
      <vt:lpstr>Louisiana Purchase</vt:lpstr>
      <vt:lpstr>The Louisiana Purchase</vt:lpstr>
      <vt:lpstr>Lewis and Clark</vt:lpstr>
      <vt:lpstr>Lewis and Clark</vt:lpstr>
      <vt:lpstr>Other Expedition’s and Happenings</vt:lpstr>
      <vt:lpstr>Jefferson’s Foreign Affairs</vt:lpstr>
      <vt:lpstr>James Madison-1808</vt:lpstr>
      <vt:lpstr>Broken Treaties</vt:lpstr>
      <vt:lpstr>Broken Treaties Cont.</vt:lpstr>
      <vt:lpstr>PowerPoint Presentation</vt:lpstr>
      <vt:lpstr>Phases of the War</vt:lpstr>
      <vt:lpstr>Phase I Continued:  Battle of Lake Erie</vt:lpstr>
      <vt:lpstr>Phase 1 Continued: Other Wins</vt:lpstr>
      <vt:lpstr>Phase 2: British Offensive</vt:lpstr>
      <vt:lpstr>Three Major Victories for America</vt:lpstr>
      <vt:lpstr>Major Victories Cont.</vt:lpstr>
      <vt:lpstr>Major victories continued</vt:lpstr>
      <vt:lpstr>The War is 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Semester: Westward Expansion</dc:title>
  <dc:creator>Mitchell Zerr</dc:creator>
  <cp:lastModifiedBy>Zerr, Mitchell R</cp:lastModifiedBy>
  <cp:revision>18</cp:revision>
  <cp:lastPrinted>2024-01-26T15:56:26Z</cp:lastPrinted>
  <dcterms:created xsi:type="dcterms:W3CDTF">2019-01-22T19:11:40Z</dcterms:created>
  <dcterms:modified xsi:type="dcterms:W3CDTF">2024-01-26T20:41:04Z</dcterms:modified>
</cp:coreProperties>
</file>