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5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6795F7-2B7C-42E5-9E9A-95EB2F999FB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18440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147B7-2839-4F3C-895D-03C3A04F5B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67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233D9-23B7-4FF8-86E6-84C2E2517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28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FD31-511D-492C-9A80-B9E75B402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2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77D74-F905-4F3B-ABBD-E20E2F861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06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431BA-B913-4D44-B463-B2959734A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6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BE386-188D-412A-82A8-77964D901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07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AF7AB-CAAD-4FE6-810D-80B0DCC85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33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54E30-1276-4947-9391-25A96CEE4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69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C96B8-548F-4CC2-ABC9-741DF04A3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6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093B6-5557-43FE-A641-5B7AB980D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AFEB351-B166-40E6-B635-DFC4897D0E8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2127250"/>
          </a:xfrm>
        </p:spPr>
        <p:txBody>
          <a:bodyPr/>
          <a:lstStyle/>
          <a:p>
            <a:r>
              <a:rPr lang="en-US" altLang="en-US"/>
              <a:t>Unit 5</a:t>
            </a:r>
            <a:br>
              <a:rPr lang="en-US" altLang="en-US"/>
            </a:br>
            <a:r>
              <a:rPr lang="en-US" altLang="en-US" sz="4300"/>
              <a:t>Ch. </a:t>
            </a:r>
            <a:r>
              <a:rPr lang="en-US" altLang="en-US" sz="4300" dirty="0"/>
              <a:t>8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57400"/>
            <a:ext cx="6400800" cy="2209800"/>
          </a:xfrm>
        </p:spPr>
        <p:txBody>
          <a:bodyPr/>
          <a:lstStyle/>
          <a:p>
            <a:r>
              <a:rPr lang="en-US" altLang="en-US"/>
              <a:t>“The Federalist Era”</a:t>
            </a:r>
          </a:p>
        </p:txBody>
      </p:sp>
      <p:pic>
        <p:nvPicPr>
          <p:cNvPr id="2052" name="Picture 4" descr="washingtonin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986338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Compromise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To win support of his plan, Hamilton worked out a plan with the </a:t>
            </a:r>
            <a:r>
              <a:rPr lang="en-US" altLang="en-US" sz="2400" u="sng"/>
              <a:t>Southern</a:t>
            </a:r>
            <a:r>
              <a:rPr lang="en-US" altLang="en-US" sz="2400"/>
              <a:t> leaders (they’d accumulated less debt, so they were against the plan).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The compromise: a special </a:t>
            </a:r>
            <a:r>
              <a:rPr lang="en-US" altLang="en-US" sz="2400" u="sng"/>
              <a:t>district</a:t>
            </a:r>
            <a:r>
              <a:rPr lang="en-US" altLang="en-US" sz="2400"/>
              <a:t> would be laid out between </a:t>
            </a:r>
            <a:r>
              <a:rPr lang="en-US" altLang="en-US" sz="2400" u="sng"/>
              <a:t>Virginia</a:t>
            </a:r>
            <a:r>
              <a:rPr lang="en-US" altLang="en-US" sz="2400"/>
              <a:t> and </a:t>
            </a:r>
            <a:r>
              <a:rPr lang="en-US" altLang="en-US" sz="2400" u="sng"/>
              <a:t>Maryland</a:t>
            </a:r>
            <a:r>
              <a:rPr lang="en-US" altLang="en-US" sz="2400"/>
              <a:t>.  It became known as </a:t>
            </a:r>
            <a:r>
              <a:rPr lang="en-US" altLang="en-US" sz="2400" u="sng"/>
              <a:t>Washington</a:t>
            </a:r>
            <a:r>
              <a:rPr lang="en-US" altLang="en-US" sz="2400"/>
              <a:t>, D.C.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While workers prepared the new city, the </a:t>
            </a:r>
            <a:r>
              <a:rPr lang="en-US" altLang="en-US" sz="2400" u="sng"/>
              <a:t>Capital</a:t>
            </a:r>
            <a:r>
              <a:rPr lang="en-US" altLang="en-US" sz="2400"/>
              <a:t> was moved from New York to </a:t>
            </a:r>
            <a:r>
              <a:rPr lang="en-US" altLang="en-US" sz="2400" u="sng"/>
              <a:t>Philadelphia</a:t>
            </a:r>
            <a:r>
              <a:rPr lang="en-US" altLang="en-US" sz="240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 The Fight over the Bank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Hamilton also asked for the creation of a national </a:t>
            </a:r>
            <a:r>
              <a:rPr lang="en-US" altLang="en-US" u="sng" dirty="0"/>
              <a:t>bank-</a:t>
            </a:r>
            <a:r>
              <a:rPr lang="en-US" altLang="en-US" dirty="0"/>
              <a:t>The Bank of the </a:t>
            </a:r>
            <a:r>
              <a:rPr lang="en-US" altLang="en-US" u="sng" dirty="0"/>
              <a:t>US</a:t>
            </a:r>
            <a:r>
              <a:rPr lang="en-US" altLang="en-US" dirty="0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This bank would hold government </a:t>
            </a:r>
            <a:r>
              <a:rPr lang="en-US" altLang="en-US" u="sng" dirty="0"/>
              <a:t>funds</a:t>
            </a:r>
            <a:r>
              <a:rPr lang="en-US" altLang="en-US" dirty="0"/>
              <a:t> and make </a:t>
            </a:r>
            <a:r>
              <a:rPr lang="en-US" altLang="en-US" u="sng" dirty="0"/>
              <a:t>debt</a:t>
            </a:r>
            <a:r>
              <a:rPr lang="en-US" altLang="en-US" dirty="0"/>
              <a:t> payments.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It created a single form of </a:t>
            </a:r>
            <a:r>
              <a:rPr lang="en-US" altLang="en-US" u="sng" dirty="0"/>
              <a:t>currency/money </a:t>
            </a:r>
            <a:r>
              <a:rPr lang="en-US" altLang="en-US" dirty="0"/>
              <a:t>for the nation as well.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 Tariffs and Taxes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Hamilton wanted tariffs (taxes on </a:t>
            </a:r>
            <a:r>
              <a:rPr lang="en-US" altLang="en-US" sz="2400" u="sng" dirty="0"/>
              <a:t>imports</a:t>
            </a:r>
            <a:r>
              <a:rPr lang="en-US" altLang="en-US" sz="2400" dirty="0"/>
              <a:t>) to raise </a:t>
            </a:r>
            <a:r>
              <a:rPr lang="en-US" altLang="en-US" sz="2400" u="sng" dirty="0"/>
              <a:t>money</a:t>
            </a:r>
            <a:r>
              <a:rPr lang="en-US" altLang="en-US" sz="2400" dirty="0"/>
              <a:t> and protect new American </a:t>
            </a:r>
            <a:r>
              <a:rPr lang="en-US" altLang="en-US" sz="2400" u="sng" dirty="0"/>
              <a:t>industries</a:t>
            </a:r>
            <a:r>
              <a:rPr lang="en-US" altLang="en-US" sz="2400" dirty="0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The </a:t>
            </a:r>
            <a:r>
              <a:rPr lang="en-US" altLang="en-US" sz="2400" u="sng" dirty="0"/>
              <a:t>South</a:t>
            </a:r>
            <a:r>
              <a:rPr lang="en-US" altLang="en-US" sz="2400" dirty="0"/>
              <a:t> was opposed because they had little </a:t>
            </a:r>
            <a:r>
              <a:rPr lang="en-US" altLang="en-US" sz="2400" u="sng" dirty="0"/>
              <a:t>industry</a:t>
            </a:r>
            <a:r>
              <a:rPr lang="en-US" altLang="en-US" sz="2400" dirty="0"/>
              <a:t>, but Congress supported low tariffs.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Hamilton also called for national </a:t>
            </a:r>
            <a:r>
              <a:rPr lang="en-US" altLang="en-US" sz="2400" u="sng" dirty="0"/>
              <a:t>taxes</a:t>
            </a:r>
            <a:r>
              <a:rPr lang="en-US" altLang="en-US" sz="2400" dirty="0"/>
              <a:t> to help pay off the national </a:t>
            </a:r>
            <a:r>
              <a:rPr lang="en-US" altLang="en-US" sz="2400" u="sng" dirty="0"/>
              <a:t>debt</a:t>
            </a:r>
            <a:r>
              <a:rPr lang="en-US" altLang="en-US" sz="24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Congress approved a variety of taxes, including one on whiskey distilled in the US.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Early Challenges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3429000"/>
          </a:xfrm>
        </p:spPr>
        <p:txBody>
          <a:bodyPr/>
          <a:lstStyle/>
          <a:p>
            <a:r>
              <a:rPr lang="en-US" altLang="en-US" sz="2400" dirty="0"/>
              <a:t>The Whiskey Rebellion and the West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There were many </a:t>
            </a:r>
            <a:r>
              <a:rPr lang="en-US" altLang="en-US" sz="2400" u="sng" dirty="0"/>
              <a:t>challenges </a:t>
            </a:r>
            <a:r>
              <a:rPr lang="en-US" altLang="en-US" sz="2400" dirty="0"/>
              <a:t>facing Washington and the new government.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In Western Pennsylvania </a:t>
            </a:r>
            <a:r>
              <a:rPr lang="en-US" altLang="en-US" sz="2400" u="sng" dirty="0"/>
              <a:t>farmers</a:t>
            </a:r>
            <a:r>
              <a:rPr lang="en-US" altLang="en-US" sz="2400" dirty="0"/>
              <a:t> were resisting the </a:t>
            </a:r>
            <a:r>
              <a:rPr lang="en-US" altLang="en-US" sz="2400" u="sng" dirty="0"/>
              <a:t>tax</a:t>
            </a:r>
            <a:r>
              <a:rPr lang="en-US" altLang="en-US" sz="2400" dirty="0"/>
              <a:t> on whiskey.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Their protest turned </a:t>
            </a:r>
            <a:r>
              <a:rPr lang="en-US" altLang="en-US" sz="2400" u="sng" dirty="0"/>
              <a:t>violent</a:t>
            </a:r>
            <a:r>
              <a:rPr lang="en-US" altLang="en-US" sz="2400" dirty="0"/>
              <a:t> in July 1794.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An armed </a:t>
            </a:r>
            <a:r>
              <a:rPr lang="en-US" altLang="en-US" sz="2400" u="sng" dirty="0"/>
              <a:t>mob </a:t>
            </a:r>
            <a:r>
              <a:rPr lang="en-US" altLang="en-US" sz="2400" dirty="0"/>
              <a:t>attacked tax </a:t>
            </a:r>
            <a:r>
              <a:rPr lang="en-US" altLang="en-US" sz="2400" u="sng" dirty="0"/>
              <a:t>collectors</a:t>
            </a:r>
            <a:r>
              <a:rPr lang="en-US" altLang="en-US" sz="2400" dirty="0"/>
              <a:t> and burned down buildings.  </a:t>
            </a:r>
          </a:p>
        </p:txBody>
      </p:sp>
      <p:pic>
        <p:nvPicPr>
          <p:cNvPr id="20484" name="Picture 4" descr="wr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06925"/>
            <a:ext cx="24384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Whiskey Rebellion cont.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The attack alarmed government </a:t>
            </a:r>
            <a:r>
              <a:rPr lang="en-US" altLang="en-US" sz="2400" u="sng" dirty="0"/>
              <a:t>leaders</a:t>
            </a:r>
            <a:r>
              <a:rPr lang="en-US" altLang="en-US" sz="24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Washington decided to send in </a:t>
            </a:r>
            <a:r>
              <a:rPr lang="en-US" altLang="en-US" sz="2400" u="sng" dirty="0"/>
              <a:t>federal</a:t>
            </a:r>
            <a:r>
              <a:rPr lang="en-US" altLang="en-US" sz="2400" dirty="0"/>
              <a:t> troops.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This sent the message that the government would use </a:t>
            </a:r>
            <a:r>
              <a:rPr lang="en-US" altLang="en-US" sz="2400" u="sng" dirty="0"/>
              <a:t>force</a:t>
            </a:r>
            <a:r>
              <a:rPr lang="en-US" altLang="en-US" sz="2400" dirty="0"/>
              <a:t> when necessary to maintain order.</a:t>
            </a:r>
          </a:p>
        </p:txBody>
      </p:sp>
      <p:pic>
        <p:nvPicPr>
          <p:cNvPr id="21508" name="Picture 4" descr="whiskeyrebel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424815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Struggle Over the West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There were worries of European ambitions in the Northwest </a:t>
            </a:r>
            <a:r>
              <a:rPr lang="en-US" altLang="en-US" u="sng"/>
              <a:t>Territory</a:t>
            </a:r>
            <a:r>
              <a:rPr lang="en-US" altLang="en-US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President Washington signed treaties with the Native </a:t>
            </a:r>
            <a:r>
              <a:rPr lang="en-US" altLang="en-US" u="sng"/>
              <a:t>Americans </a:t>
            </a:r>
            <a:r>
              <a:rPr lang="en-US" altLang="en-US"/>
              <a:t>hoping to lesson the influence from the British and the </a:t>
            </a:r>
            <a:r>
              <a:rPr lang="en-US" altLang="en-US" u="sng"/>
              <a:t>Spanish</a:t>
            </a:r>
            <a:r>
              <a:rPr lang="en-US" altLang="en-US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Americans ignored the </a:t>
            </a:r>
            <a:r>
              <a:rPr lang="en-US" altLang="en-US" u="sng"/>
              <a:t>treaties</a:t>
            </a:r>
            <a:r>
              <a:rPr lang="en-US" altLang="en-US"/>
              <a:t> and moved into the lands promised to the Native Americans.  Fighting broke out between the two groups.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Struggle Over the West Cont.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More than </a:t>
            </a:r>
            <a:r>
              <a:rPr lang="en-US" altLang="en-US" sz="2400" u="sng" dirty="0"/>
              <a:t>600</a:t>
            </a:r>
            <a:r>
              <a:rPr lang="en-US" altLang="en-US" sz="2400" dirty="0"/>
              <a:t> American soldiers died in the </a:t>
            </a:r>
            <a:r>
              <a:rPr lang="en-US" altLang="en-US" sz="2400" u="sng" dirty="0"/>
              <a:t>battle</a:t>
            </a:r>
            <a:r>
              <a:rPr lang="en-US" altLang="en-US" sz="2400" dirty="0"/>
              <a:t> known as St. Clair’s Defeat in 1791.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Another battle broke out in 1794 and the Americans defeated more than </a:t>
            </a:r>
            <a:r>
              <a:rPr lang="en-US" altLang="en-US" sz="2400" u="sng" dirty="0"/>
              <a:t>1000</a:t>
            </a:r>
            <a:r>
              <a:rPr lang="en-US" altLang="en-US" sz="2400" dirty="0"/>
              <a:t> Native Americans this time.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This was the battle of </a:t>
            </a:r>
            <a:r>
              <a:rPr lang="en-US" altLang="en-US" sz="2400" u="sng" dirty="0"/>
              <a:t>Fallen Timbers </a:t>
            </a:r>
            <a:r>
              <a:rPr lang="en-US" altLang="en-US" sz="2400" dirty="0"/>
              <a:t>near present day Toledo, OH.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Native Americans’ hopes of keeping their land were crushed.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In the Treaty of Greenville, they agreed to </a:t>
            </a:r>
            <a:r>
              <a:rPr lang="en-US" altLang="en-US" sz="2400" u="sng" dirty="0"/>
              <a:t>surrender </a:t>
            </a:r>
            <a:r>
              <a:rPr lang="en-US" altLang="en-US" sz="2400" dirty="0"/>
              <a:t>most of the land in what is now </a:t>
            </a:r>
            <a:r>
              <a:rPr lang="en-US" altLang="en-US" sz="2400" u="sng" dirty="0"/>
              <a:t>Ohio</a:t>
            </a:r>
            <a:r>
              <a:rPr lang="en-US" altLang="en-US" sz="2400" dirty="0"/>
              <a:t>.</a:t>
            </a:r>
          </a:p>
        </p:txBody>
      </p:sp>
      <p:pic>
        <p:nvPicPr>
          <p:cNvPr id="23556" name="Picture 4" descr="battle-of-fallen-timbers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Problems with Europe </a:t>
            </a:r>
            <a:br>
              <a:rPr lang="en-US" altLang="en-US" sz="4000"/>
            </a:br>
            <a:r>
              <a:rPr lang="en-US" altLang="en-US" sz="4000"/>
              <a:t>Washington Proclaims Neutrality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 dirty="0"/>
              <a:t>The French Revolution erupted in </a:t>
            </a:r>
            <a:r>
              <a:rPr lang="en-US" altLang="en-US" sz="2300" u="sng" dirty="0"/>
              <a:t>1789</a:t>
            </a:r>
            <a:r>
              <a:rPr lang="en-US" altLang="en-US" sz="2300" dirty="0"/>
              <a:t>.  Britain and France went to war in </a:t>
            </a:r>
            <a:r>
              <a:rPr lang="en-US" altLang="en-US" sz="2300" u="sng" dirty="0"/>
              <a:t>1793</a:t>
            </a:r>
            <a:r>
              <a:rPr lang="en-US" altLang="en-US" sz="23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 dirty="0"/>
              <a:t>America was hoping to stay </a:t>
            </a:r>
            <a:r>
              <a:rPr lang="en-US" altLang="en-US" sz="2300" u="sng" dirty="0"/>
              <a:t>neutral</a:t>
            </a:r>
            <a:r>
              <a:rPr lang="en-US" altLang="en-US" sz="2300" dirty="0"/>
              <a:t> (not taking sides).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 dirty="0"/>
              <a:t>The French tried to get the US involved.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 dirty="0"/>
              <a:t>President Washington issued a </a:t>
            </a:r>
            <a:r>
              <a:rPr lang="en-US" altLang="en-US" sz="2300" u="sng" dirty="0"/>
              <a:t>Proclamation</a:t>
            </a:r>
            <a:r>
              <a:rPr lang="en-US" altLang="en-US" sz="2300" dirty="0"/>
              <a:t> of Neutrality.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 dirty="0"/>
              <a:t>It prohibited Americans from </a:t>
            </a:r>
            <a:r>
              <a:rPr lang="en-US" altLang="en-US" sz="2300" u="sng" dirty="0"/>
              <a:t>fighting</a:t>
            </a:r>
            <a:r>
              <a:rPr lang="en-US" altLang="en-US" sz="2300" dirty="0"/>
              <a:t> in the war and barred French and British </a:t>
            </a:r>
            <a:r>
              <a:rPr lang="en-US" altLang="en-US" sz="2300" u="sng" dirty="0"/>
              <a:t>warships</a:t>
            </a:r>
            <a:r>
              <a:rPr lang="en-US" altLang="en-US" sz="2300" dirty="0"/>
              <a:t> from American </a:t>
            </a:r>
            <a:r>
              <a:rPr lang="en-US" altLang="en-US" sz="2300" u="sng" dirty="0"/>
              <a:t>ports</a:t>
            </a:r>
            <a:r>
              <a:rPr lang="en-US" altLang="en-US" sz="23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 dirty="0"/>
              <a:t>The British were capturing any American ships that were </a:t>
            </a:r>
            <a:r>
              <a:rPr lang="en-US" altLang="en-US" sz="2300" u="sng" dirty="0"/>
              <a:t>trading</a:t>
            </a:r>
            <a:r>
              <a:rPr lang="en-US" altLang="en-US" sz="2300" dirty="0"/>
              <a:t> with the French and forcing American crews into the British navy.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 dirty="0"/>
              <a:t>This is called </a:t>
            </a:r>
            <a:r>
              <a:rPr lang="en-US" altLang="en-US" sz="2300" u="sng" dirty="0"/>
              <a:t>Impressment</a:t>
            </a:r>
            <a:r>
              <a:rPr lang="en-US" altLang="en-US" sz="23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Jay’s Treaty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Chief Justice John Jay was sent to negotiate a peaceful </a:t>
            </a:r>
            <a:r>
              <a:rPr lang="en-US" altLang="en-US" sz="2400" u="sng" dirty="0"/>
              <a:t>solution</a:t>
            </a:r>
            <a:r>
              <a:rPr lang="en-US" altLang="en-US" sz="2400" dirty="0"/>
              <a:t> with Britain.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The British agreed to withdraw from American </a:t>
            </a:r>
            <a:r>
              <a:rPr lang="en-US" altLang="en-US" sz="2400" u="sng" dirty="0"/>
              <a:t>soil</a:t>
            </a:r>
            <a:r>
              <a:rPr lang="en-US" altLang="en-US" sz="2400" dirty="0"/>
              <a:t> but </a:t>
            </a:r>
            <a:r>
              <a:rPr lang="en-US" altLang="en-US" sz="2400" u="sng" dirty="0"/>
              <a:t>impressment</a:t>
            </a:r>
            <a:r>
              <a:rPr lang="en-US" altLang="en-US" sz="2400" dirty="0"/>
              <a:t> wasn’t addressed in the treaty, nor was the problem of the British interference with trade.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Few Americans approved of it.</a:t>
            </a:r>
          </a:p>
        </p:txBody>
      </p:sp>
      <p:pic>
        <p:nvPicPr>
          <p:cNvPr id="25604" name="Picture 4" descr="jays trea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400208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Treaty with Spain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Thomas </a:t>
            </a:r>
            <a:r>
              <a:rPr lang="en-US" altLang="en-US" sz="2400" dirty="0"/>
              <a:t>Pinckney’s Treaty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Settled </a:t>
            </a:r>
            <a:r>
              <a:rPr lang="en-US" altLang="en-US" sz="2400" u="sng" dirty="0"/>
              <a:t>differences</a:t>
            </a:r>
            <a:r>
              <a:rPr lang="en-US" altLang="en-US" sz="2400" dirty="0"/>
              <a:t> between the US and Spain.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It gave Americans free </a:t>
            </a:r>
            <a:r>
              <a:rPr lang="en-US" altLang="en-US" sz="2400" u="sng" dirty="0"/>
              <a:t>navigation</a:t>
            </a:r>
            <a:r>
              <a:rPr lang="en-US" altLang="en-US" sz="2400" dirty="0"/>
              <a:t> of the Mississippi River and the right to trade at </a:t>
            </a:r>
            <a:r>
              <a:rPr lang="en-US" altLang="en-US" sz="2400" u="sng" dirty="0"/>
              <a:t>New Orleans</a:t>
            </a:r>
            <a:r>
              <a:rPr lang="en-US" altLang="en-US" sz="2400" dirty="0"/>
              <a:t>.</a:t>
            </a:r>
          </a:p>
        </p:txBody>
      </p:sp>
      <p:pic>
        <p:nvPicPr>
          <p:cNvPr id="26628" name="Picture 4" descr="009-states-and-territories-of-the-united-states-of-america-1795-to-june-1-17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1213"/>
            <a:ext cx="5181600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The First President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April 30, 1789, </a:t>
            </a:r>
            <a:r>
              <a:rPr lang="en-US" altLang="en-US" u="sng" dirty="0"/>
              <a:t>George Washington</a:t>
            </a:r>
            <a:r>
              <a:rPr lang="en-US" altLang="en-US" dirty="0"/>
              <a:t> took the oath of office as first president of the United States.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Washington knew </a:t>
            </a:r>
            <a:r>
              <a:rPr lang="en-US" altLang="en-US" u="sng" dirty="0"/>
              <a:t>precedents </a:t>
            </a:r>
            <a:r>
              <a:rPr lang="en-US" altLang="en-US" dirty="0"/>
              <a:t> he set would shape the </a:t>
            </a:r>
            <a:r>
              <a:rPr lang="en-US" altLang="en-US" u="sng" dirty="0"/>
              <a:t>future</a:t>
            </a:r>
            <a:r>
              <a:rPr lang="en-US" altLang="en-US" dirty="0"/>
              <a:t> of the US.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u="sng" dirty="0"/>
              <a:t>Three Accomplishments of 1</a:t>
            </a:r>
            <a:r>
              <a:rPr lang="en-US" altLang="en-US" u="sng" baseline="30000" dirty="0"/>
              <a:t>st</a:t>
            </a:r>
            <a:r>
              <a:rPr lang="en-US" altLang="en-US" u="sng" dirty="0"/>
              <a:t> Congress!!!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1.  Washington created </a:t>
            </a:r>
            <a:r>
              <a:rPr lang="en-US" altLang="en-US" u="sng" dirty="0"/>
              <a:t>departments</a:t>
            </a:r>
            <a:r>
              <a:rPr lang="en-US" altLang="en-US" dirty="0"/>
              <a:t> within the Executive Branch, 2.  set up the </a:t>
            </a:r>
            <a:r>
              <a:rPr lang="en-US" altLang="en-US" u="sng" dirty="0"/>
              <a:t>court</a:t>
            </a:r>
            <a:r>
              <a:rPr lang="en-US" altLang="en-US" dirty="0"/>
              <a:t> system and 3.  added the </a:t>
            </a:r>
            <a:r>
              <a:rPr lang="en-US" altLang="en-US" u="sng" dirty="0"/>
              <a:t>Bill</a:t>
            </a:r>
            <a:r>
              <a:rPr lang="en-US" altLang="en-US" dirty="0"/>
              <a:t> of </a:t>
            </a:r>
            <a:r>
              <a:rPr lang="en-US" altLang="en-US" u="sng" dirty="0"/>
              <a:t>Rights</a:t>
            </a:r>
            <a:r>
              <a:rPr lang="en-US" altLang="en-US" dirty="0"/>
              <a:t> to the Constitution.</a:t>
            </a:r>
          </a:p>
        </p:txBody>
      </p:sp>
      <p:pic>
        <p:nvPicPr>
          <p:cNvPr id="3076" name="Picture 4" descr="washing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0"/>
            <a:ext cx="121761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Washington’s Farewell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Washington decided not to seek a third </a:t>
            </a:r>
            <a:r>
              <a:rPr lang="en-US" altLang="en-US" sz="2400" u="sng" dirty="0"/>
              <a:t>term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He didn’t like political parties’ or the nations involvement in foreign affairs and urged his fellow citizens to “steer clear of permanent </a:t>
            </a:r>
            <a:r>
              <a:rPr lang="en-US" altLang="en-US" sz="2400" u="sng" dirty="0"/>
              <a:t>alliances</a:t>
            </a:r>
            <a:r>
              <a:rPr lang="en-US" altLang="en-US" sz="2400" dirty="0"/>
              <a:t>”.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These words influenced the nation’s foreign </a:t>
            </a:r>
            <a:r>
              <a:rPr lang="en-US" altLang="en-US" sz="2400" u="sng" dirty="0"/>
              <a:t>policy</a:t>
            </a:r>
            <a:r>
              <a:rPr lang="en-US" altLang="en-US" sz="2400" dirty="0"/>
              <a:t> for more than </a:t>
            </a:r>
            <a:r>
              <a:rPr lang="en-US" altLang="en-US" sz="2400" u="sng" dirty="0"/>
              <a:t>100</a:t>
            </a:r>
            <a:r>
              <a:rPr lang="en-US" altLang="en-US" sz="2400" dirty="0"/>
              <a:t> years.</a:t>
            </a:r>
          </a:p>
        </p:txBody>
      </p:sp>
      <p:pic>
        <p:nvPicPr>
          <p:cNvPr id="27652" name="Picture 4" descr="washington_farew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81000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The First Political Parties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Opposing Views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By 1796, Americans were beginning to divide into opposing groups and to form </a:t>
            </a:r>
            <a:r>
              <a:rPr lang="en-US" altLang="en-US" u="sng"/>
              <a:t>political</a:t>
            </a:r>
            <a:r>
              <a:rPr lang="en-US" altLang="en-US"/>
              <a:t> parties.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At this time, many considered political parties to be </a:t>
            </a:r>
            <a:r>
              <a:rPr lang="en-US" altLang="en-US" u="sng"/>
              <a:t>harmful</a:t>
            </a:r>
            <a:r>
              <a:rPr lang="en-US" altLang="en-US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Political parties were not even mentioned in the </a:t>
            </a:r>
            <a:r>
              <a:rPr lang="en-US" altLang="en-US" u="sng"/>
              <a:t>Constitution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Opposing views cont.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Washington disapproved of political parties and warned they would </a:t>
            </a:r>
            <a:r>
              <a:rPr lang="en-US" altLang="en-US" u="sng"/>
              <a:t>divide</a:t>
            </a:r>
            <a:r>
              <a:rPr lang="en-US" altLang="en-US"/>
              <a:t> the nation.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Hamilton and Jefferson often had opposing views on topics.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Even Washington was </a:t>
            </a:r>
            <a:r>
              <a:rPr lang="en-US" altLang="en-US" u="sng"/>
              <a:t>partisan</a:t>
            </a:r>
            <a:r>
              <a:rPr lang="en-US" altLang="en-US"/>
              <a:t> (favoring one side of an issue).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Washington usually supported </a:t>
            </a:r>
            <a:r>
              <a:rPr lang="en-US" altLang="en-US" u="sng"/>
              <a:t>Hamilton</a:t>
            </a:r>
            <a:r>
              <a:rPr lang="en-US" altLang="en-US"/>
              <a:t>’s positions.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Political Parties Emerge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By the mid-1790s two distinct parties formed.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Federalists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The name Federalist changed to mean someone who supported the policies of the Washington administration.  It stood for a strong </a:t>
            </a:r>
            <a:r>
              <a:rPr lang="en-US" altLang="en-US" u="sng" dirty="0"/>
              <a:t>federal</a:t>
            </a:r>
            <a:r>
              <a:rPr lang="en-US" altLang="en-US" dirty="0"/>
              <a:t> government and favored banking and shipping interests.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Political Parties Emerge Cont.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Democratic-Republicans (</a:t>
            </a:r>
            <a:r>
              <a:rPr lang="en-US" altLang="en-US" u="sng" dirty="0"/>
              <a:t>Future Democrats</a:t>
            </a:r>
            <a:r>
              <a:rPr lang="en-US" altLang="en-US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Called </a:t>
            </a:r>
            <a:r>
              <a:rPr lang="en-US" altLang="en-US" u="sng" dirty="0"/>
              <a:t>Republicans</a:t>
            </a:r>
            <a:r>
              <a:rPr lang="en-US" altLang="en-US" dirty="0"/>
              <a:t> for short.  Jefferson and </a:t>
            </a:r>
            <a:r>
              <a:rPr lang="en-US" altLang="en-US" u="sng" dirty="0"/>
              <a:t>Madison</a:t>
            </a:r>
            <a:r>
              <a:rPr lang="en-US" altLang="en-US" dirty="0"/>
              <a:t> helped organize the party and write opinions against the Federalist policies.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They wanted to limit the government’s </a:t>
            </a:r>
            <a:r>
              <a:rPr lang="en-US" altLang="en-US" u="sng" dirty="0"/>
              <a:t>power</a:t>
            </a:r>
            <a:r>
              <a:rPr lang="en-US" altLang="en-US" dirty="0"/>
              <a:t>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Their policies appealed to small farmers and urban workers.</a:t>
            </a:r>
          </a:p>
        </p:txBody>
      </p:sp>
      <p:pic>
        <p:nvPicPr>
          <p:cNvPr id="32772" name="Picture 4" descr="jeffer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144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Election of 1796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First election with rival political parties.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To prepare, both parties, Federalists and Democratic-Republicans, held meetings called </a:t>
            </a:r>
            <a:r>
              <a:rPr lang="en-US" altLang="en-US" u="sng" dirty="0"/>
              <a:t>caucuses</a:t>
            </a:r>
            <a:r>
              <a:rPr lang="en-US" altLang="en-US" dirty="0"/>
              <a:t>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Each party chose their </a:t>
            </a:r>
            <a:r>
              <a:rPr lang="en-US" altLang="en-US" u="sng" dirty="0"/>
              <a:t>candidate</a:t>
            </a:r>
            <a:r>
              <a:rPr lang="en-US" altLang="en-US" dirty="0"/>
              <a:t> at the caucuses.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The Federalists nominated </a:t>
            </a:r>
            <a:r>
              <a:rPr lang="en-US" altLang="en-US" u="sng" dirty="0"/>
              <a:t>John</a:t>
            </a:r>
            <a:r>
              <a:rPr lang="en-US" altLang="en-US" dirty="0"/>
              <a:t> </a:t>
            </a:r>
            <a:r>
              <a:rPr lang="en-US" altLang="en-US" u="sng" dirty="0"/>
              <a:t>Adam</a:t>
            </a:r>
            <a:r>
              <a:rPr lang="en-US" altLang="en-US" dirty="0"/>
              <a:t>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Democratic-Republicans nominated </a:t>
            </a:r>
            <a:r>
              <a:rPr lang="en-US" altLang="en-US" u="sng" dirty="0"/>
              <a:t>Thomas</a:t>
            </a:r>
            <a:r>
              <a:rPr lang="en-US" altLang="en-US" dirty="0"/>
              <a:t> </a:t>
            </a:r>
            <a:r>
              <a:rPr lang="en-US" altLang="en-US" u="sng" dirty="0"/>
              <a:t>Jefferson.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Election of 1796 Cont.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Adams and Jefferson, who used to be good friends, became bitter rivals.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Adams won the election with 71 </a:t>
            </a:r>
            <a:r>
              <a:rPr lang="en-US" altLang="en-US" sz="2400" u="sng" dirty="0"/>
              <a:t>electoral</a:t>
            </a:r>
            <a:r>
              <a:rPr lang="en-US" altLang="en-US" sz="2400" dirty="0"/>
              <a:t> votes to Jefferson’s 68 votes.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At that time, the person with the second highest votes, became the </a:t>
            </a:r>
            <a:r>
              <a:rPr lang="en-US" altLang="en-US" sz="2400" u="sng" dirty="0"/>
              <a:t>vice </a:t>
            </a:r>
            <a:r>
              <a:rPr lang="en-US" altLang="en-US" sz="2400" dirty="0"/>
              <a:t>president.</a:t>
            </a:r>
          </a:p>
        </p:txBody>
      </p:sp>
      <p:pic>
        <p:nvPicPr>
          <p:cNvPr id="38916" name="Picture 4" descr="17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462338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adamsvsjeff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342900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President John Adams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When he became president, he inherited the </a:t>
            </a:r>
            <a:r>
              <a:rPr lang="en-US" altLang="en-US" sz="2400" u="sng" dirty="0"/>
              <a:t>dispute </a:t>
            </a:r>
            <a:r>
              <a:rPr lang="en-US" altLang="en-US" sz="2400" dirty="0"/>
              <a:t>with France.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Adams sent a </a:t>
            </a:r>
            <a:r>
              <a:rPr lang="en-US" altLang="en-US" sz="2400" u="sng" dirty="0"/>
              <a:t>team </a:t>
            </a:r>
            <a:r>
              <a:rPr lang="en-US" altLang="en-US" sz="2400" dirty="0"/>
              <a:t>to Paris to try to resolve the dispute.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The French foreign minister, Talleyrand, refused to meet with the </a:t>
            </a:r>
            <a:r>
              <a:rPr lang="en-US" altLang="en-US" sz="2400" u="sng" dirty="0"/>
              <a:t>Americans</a:t>
            </a:r>
            <a:r>
              <a:rPr lang="en-US" altLang="en-US" sz="2400" dirty="0"/>
              <a:t>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Instead, he sent three </a:t>
            </a:r>
            <a:r>
              <a:rPr lang="en-US" altLang="en-US" sz="2400" u="sng" dirty="0"/>
              <a:t>agents </a:t>
            </a:r>
            <a:r>
              <a:rPr lang="en-US" altLang="en-US" sz="2400" dirty="0"/>
              <a:t>who demanded a </a:t>
            </a:r>
            <a:r>
              <a:rPr lang="en-US" altLang="en-US" sz="2400" u="sng" dirty="0"/>
              <a:t>bribe</a:t>
            </a:r>
            <a:r>
              <a:rPr lang="en-US" altLang="en-US" sz="2400" dirty="0"/>
              <a:t> and a </a:t>
            </a:r>
            <a:r>
              <a:rPr lang="en-US" altLang="en-US" sz="2400" u="sng" dirty="0"/>
              <a:t>loan</a:t>
            </a:r>
            <a:r>
              <a:rPr lang="en-US" altLang="en-US" sz="2400" dirty="0"/>
              <a:t> for France from America.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The Americans refused and sent a report to Adams.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President Adams was furious and referred to the three agents as </a:t>
            </a:r>
            <a:r>
              <a:rPr lang="en-US" altLang="en-US" sz="2400" u="sng" dirty="0"/>
              <a:t>X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Y</a:t>
            </a:r>
            <a:r>
              <a:rPr lang="en-US" altLang="en-US" sz="2400" dirty="0"/>
              <a:t>, and </a:t>
            </a:r>
            <a:r>
              <a:rPr lang="en-US" altLang="en-US" sz="2400" u="sng" dirty="0"/>
              <a:t>Z</a:t>
            </a:r>
            <a:r>
              <a:rPr lang="en-US" altLang="en-US" sz="2400" dirty="0"/>
              <a:t>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The Incident became known as the </a:t>
            </a:r>
            <a:r>
              <a:rPr lang="en-US" altLang="en-US" sz="2400" u="sng" dirty="0"/>
              <a:t>XYZ </a:t>
            </a:r>
            <a:r>
              <a:rPr lang="en-US" altLang="en-US" sz="2400" dirty="0"/>
              <a:t>Affair.</a:t>
            </a:r>
          </a:p>
        </p:txBody>
      </p:sp>
      <p:pic>
        <p:nvPicPr>
          <p:cNvPr id="33796" name="Picture 4" descr="ada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0"/>
            <a:ext cx="1517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Alien and Sedition Acts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As public anger rose against France, Americans became more suspicious of aliens (</a:t>
            </a:r>
            <a:r>
              <a:rPr lang="en-US" altLang="en-US" sz="2400" u="sng" dirty="0"/>
              <a:t>Immigrants</a:t>
            </a:r>
            <a:r>
              <a:rPr lang="en-US" altLang="en-US" sz="2400" u="sng"/>
              <a:t>/residents</a:t>
            </a:r>
            <a:r>
              <a:rPr lang="en-US" altLang="en-US" sz="2400"/>
              <a:t> living in the country who were not citizens).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They passed strict laws to protect the nations </a:t>
            </a:r>
            <a:r>
              <a:rPr lang="en-US" altLang="en-US" sz="2400" u="sng" dirty="0"/>
              <a:t>security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The laws were known as the Alien and Sedition Acts.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Sedition-Refers to activities aimed at </a:t>
            </a:r>
            <a:r>
              <a:rPr lang="en-US" altLang="en-US" sz="2400" u="sng" dirty="0"/>
              <a:t>weakening</a:t>
            </a:r>
            <a:r>
              <a:rPr lang="en-US" altLang="en-US" sz="2400" dirty="0"/>
              <a:t> the established government.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The Alien Act-Allowed the </a:t>
            </a:r>
            <a:r>
              <a:rPr lang="en-US" altLang="en-US" sz="2400" u="sng" dirty="0"/>
              <a:t>President</a:t>
            </a:r>
            <a:r>
              <a:rPr lang="en-US" altLang="en-US" sz="2400" dirty="0"/>
              <a:t> to imprison aliens or send those considered </a:t>
            </a:r>
            <a:r>
              <a:rPr lang="en-US" altLang="en-US" sz="2400" u="sng" dirty="0"/>
              <a:t>dangerous</a:t>
            </a:r>
            <a:r>
              <a:rPr lang="en-US" altLang="en-US" sz="2400" dirty="0"/>
              <a:t> out of the country.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First Congress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1.  Congress set up </a:t>
            </a:r>
            <a:r>
              <a:rPr lang="en-US" altLang="en-US" u="sng" dirty="0"/>
              <a:t>3</a:t>
            </a:r>
            <a:r>
              <a:rPr lang="en-US" altLang="en-US" dirty="0"/>
              <a:t> departments and 2 offices in the </a:t>
            </a:r>
            <a:r>
              <a:rPr lang="en-US" altLang="en-US" u="sng" dirty="0"/>
              <a:t>Executive</a:t>
            </a:r>
            <a:r>
              <a:rPr lang="en-US" altLang="en-US" dirty="0"/>
              <a:t> Branch.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State Department-led by </a:t>
            </a:r>
            <a:r>
              <a:rPr lang="en-US" altLang="en-US" u="sng" dirty="0"/>
              <a:t>Thomas Jefferson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Department of the </a:t>
            </a:r>
            <a:r>
              <a:rPr lang="en-US" altLang="en-US" u="sng" dirty="0"/>
              <a:t>Treasury</a:t>
            </a:r>
            <a:r>
              <a:rPr lang="en-US" altLang="en-US" dirty="0"/>
              <a:t>-Led by Alexander </a:t>
            </a:r>
            <a:r>
              <a:rPr lang="en-US" altLang="en-US" u="sng" dirty="0"/>
              <a:t>Hamilton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Department of </a:t>
            </a:r>
            <a:r>
              <a:rPr lang="en-US" altLang="en-US" u="sng" dirty="0"/>
              <a:t>War</a:t>
            </a:r>
            <a:r>
              <a:rPr lang="en-US" altLang="en-US" dirty="0"/>
              <a:t>-led by Henry Knox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Attorney </a:t>
            </a:r>
            <a:r>
              <a:rPr lang="en-US" altLang="en-US" u="sng" dirty="0"/>
              <a:t>General</a:t>
            </a:r>
            <a:r>
              <a:rPr lang="en-US" altLang="en-US" dirty="0"/>
              <a:t>-Edmund </a:t>
            </a:r>
            <a:r>
              <a:rPr lang="en-US" altLang="en-US" u="sng" dirty="0"/>
              <a:t>Randolph</a:t>
            </a:r>
          </a:p>
        </p:txBody>
      </p:sp>
      <p:pic>
        <p:nvPicPr>
          <p:cNvPr id="4100" name="Picture 4" descr="jeffer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0"/>
            <a:ext cx="14160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alexander-hamil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12477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enryKn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110966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randolp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13509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First Congress Continued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These three department heads and the Attorney General became known as the </a:t>
            </a:r>
            <a:r>
              <a:rPr lang="en-US" altLang="en-US" sz="2400" u="sng" dirty="0"/>
              <a:t>Cabinet</a:t>
            </a:r>
            <a:r>
              <a:rPr lang="en-US" altLang="en-US" sz="2400" dirty="0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Congress decided the president had </a:t>
            </a:r>
            <a:r>
              <a:rPr lang="en-US" altLang="en-US" sz="2400" u="sng" dirty="0"/>
              <a:t>authority/Power</a:t>
            </a:r>
            <a:r>
              <a:rPr lang="en-US" altLang="en-US" sz="2400" dirty="0"/>
              <a:t> to dismiss cabinet members without </a:t>
            </a:r>
            <a:r>
              <a:rPr lang="en-US" altLang="en-US" sz="2400" u="sng" dirty="0"/>
              <a:t>Senate</a:t>
            </a:r>
            <a:r>
              <a:rPr lang="en-US" altLang="en-US" sz="2400" dirty="0"/>
              <a:t> approval</a:t>
            </a:r>
          </a:p>
        </p:txBody>
      </p:sp>
      <p:pic>
        <p:nvPicPr>
          <p:cNvPr id="5124" name="Picture 4" descr="first cabi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676400"/>
            <a:ext cx="349091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 Judiciary Act of 1789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Compromise was reached on establishing the </a:t>
            </a:r>
            <a:r>
              <a:rPr lang="en-US" altLang="en-US" sz="2400" u="sng" dirty="0"/>
              <a:t>court</a:t>
            </a:r>
            <a:r>
              <a:rPr lang="en-US" altLang="en-US" sz="2400" dirty="0"/>
              <a:t> system with this Act.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u="sng" dirty="0"/>
              <a:t>States</a:t>
            </a:r>
            <a:r>
              <a:rPr lang="en-US" altLang="en-US" sz="2400" dirty="0"/>
              <a:t> kept their court systems.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Federal courts had the power to </a:t>
            </a:r>
            <a:r>
              <a:rPr lang="en-US" altLang="en-US" sz="2400" u="sng" dirty="0"/>
              <a:t>reverse </a:t>
            </a:r>
            <a:r>
              <a:rPr lang="en-US" altLang="en-US" sz="2400" dirty="0"/>
              <a:t>state court decisions.  The Supreme Court would be the final </a:t>
            </a:r>
            <a:r>
              <a:rPr lang="en-US" altLang="en-US" sz="2400" u="sng" dirty="0"/>
              <a:t>authority</a:t>
            </a:r>
            <a:r>
              <a:rPr lang="en-US" altLang="en-US" sz="2400" dirty="0"/>
              <a:t> on many issues.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President Washington nominated </a:t>
            </a:r>
            <a:r>
              <a:rPr lang="en-US" altLang="en-US" sz="2400" u="sng" dirty="0"/>
              <a:t>John Jay</a:t>
            </a:r>
            <a:r>
              <a:rPr lang="en-US" altLang="en-US" sz="2400" dirty="0"/>
              <a:t> to lead the Supreme Court as Chief </a:t>
            </a:r>
            <a:r>
              <a:rPr lang="en-US" altLang="en-US" sz="2400" u="sng" dirty="0"/>
              <a:t>Justice</a:t>
            </a:r>
            <a:r>
              <a:rPr lang="en-US" altLang="en-US" sz="2400" dirty="0"/>
              <a:t>.</a:t>
            </a:r>
          </a:p>
        </p:txBody>
      </p:sp>
      <p:pic>
        <p:nvPicPr>
          <p:cNvPr id="6148" name="Picture 4" descr="john_j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985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 The Bill of Rights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The Bill of Rights was introduced this first session of Congress.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It was added to guarantee </a:t>
            </a:r>
            <a:r>
              <a:rPr lang="en-US" altLang="en-US" u="sng" dirty="0"/>
              <a:t>civil</a:t>
            </a:r>
            <a:r>
              <a:rPr lang="en-US" altLang="en-US" dirty="0"/>
              <a:t> liberties-Protections against the government.</a:t>
            </a:r>
          </a:p>
        </p:txBody>
      </p:sp>
      <p:pic>
        <p:nvPicPr>
          <p:cNvPr id="7172" name="Picture 4" descr="bill_of_righ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447800"/>
            <a:ext cx="40259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New Country’s Economy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dirty="0"/>
              <a:t>The new nation faced serious </a:t>
            </a:r>
            <a:r>
              <a:rPr lang="en-US" altLang="en-US" u="sng" dirty="0"/>
              <a:t>financial</a:t>
            </a:r>
            <a:r>
              <a:rPr lang="en-US" altLang="en-US" dirty="0"/>
              <a:t> problems.  The national </a:t>
            </a:r>
            <a:r>
              <a:rPr lang="en-US" altLang="en-US" u="sng" dirty="0"/>
              <a:t>debt</a:t>
            </a:r>
            <a:r>
              <a:rPr lang="en-US" altLang="en-US" dirty="0"/>
              <a:t> was growing but Alexander Hamilton (Secretary of the </a:t>
            </a:r>
            <a:r>
              <a:rPr lang="en-US" altLang="en-US" u="sng" dirty="0"/>
              <a:t>Treasury</a:t>
            </a:r>
            <a:r>
              <a:rPr lang="en-US" altLang="en-US" dirty="0"/>
              <a:t>) had a plan.</a:t>
            </a:r>
          </a:p>
          <a:p>
            <a:pPr marL="533400" indent="-53340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dirty="0"/>
              <a:t>***Three Major Financial Issues!!!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u="sng" dirty="0"/>
              <a:t>Debt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u="sng" dirty="0"/>
              <a:t>National Bank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u="sng" dirty="0"/>
              <a:t>Taxes/Tariffs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 Hamilton’s Plan (Debt)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Hamilton asked the House of </a:t>
            </a:r>
            <a:r>
              <a:rPr lang="en-US" altLang="en-US" u="sng" dirty="0"/>
              <a:t>Representatives</a:t>
            </a:r>
            <a:r>
              <a:rPr lang="en-US" altLang="en-US" dirty="0"/>
              <a:t> to prepare a plan for the “adequate </a:t>
            </a:r>
            <a:r>
              <a:rPr lang="en-US" altLang="en-US" u="sng" dirty="0"/>
              <a:t>support</a:t>
            </a:r>
            <a:r>
              <a:rPr lang="en-US" altLang="en-US" dirty="0"/>
              <a:t> of public credit”.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This meant that US needed a way to borrow money for its </a:t>
            </a:r>
            <a:r>
              <a:rPr lang="en-US" altLang="en-US" u="sng" dirty="0"/>
              <a:t>government</a:t>
            </a:r>
            <a:r>
              <a:rPr lang="en-US" altLang="en-US" dirty="0"/>
              <a:t>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He proposed the US pay off all its </a:t>
            </a:r>
            <a:r>
              <a:rPr lang="en-US" altLang="en-US" u="sng" dirty="0"/>
              <a:t>war </a:t>
            </a:r>
            <a:r>
              <a:rPr lang="en-US" altLang="en-US" dirty="0"/>
              <a:t>debt.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Opposition to the Plan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Congress agreed that the foreign debt should be paid but didn’t agree that American </a:t>
            </a:r>
            <a:r>
              <a:rPr lang="en-US" altLang="en-US" u="sng" dirty="0"/>
              <a:t>citizens</a:t>
            </a:r>
            <a:r>
              <a:rPr lang="en-US" altLang="en-US" dirty="0"/>
              <a:t> should be paid off.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During the war, the government had issued </a:t>
            </a:r>
            <a:r>
              <a:rPr lang="en-US" altLang="en-US" u="sng" dirty="0"/>
              <a:t>bonds</a:t>
            </a:r>
            <a:r>
              <a:rPr lang="en-US" altLang="en-US" dirty="0"/>
              <a:t> (paper notes promising to </a:t>
            </a:r>
            <a:r>
              <a:rPr lang="en-US" altLang="en-US" u="sng" dirty="0"/>
              <a:t>repay</a:t>
            </a:r>
            <a:r>
              <a:rPr lang="en-US" altLang="en-US" dirty="0"/>
              <a:t> the money in a certain length of time).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u="sng" dirty="0"/>
              <a:t>Speculators</a:t>
            </a:r>
            <a:r>
              <a:rPr lang="en-US" altLang="en-US" dirty="0"/>
              <a:t> were buying them up for less than their value to make a </a:t>
            </a:r>
            <a:r>
              <a:rPr lang="en-US" altLang="en-US" u="sng" dirty="0"/>
              <a:t>profit</a:t>
            </a:r>
            <a:r>
              <a:rPr lang="en-US" altLang="en-US" dirty="0"/>
              <a:t> when the government paid them back.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2905</TotalTime>
  <Words>1507</Words>
  <Application>Microsoft Office PowerPoint</Application>
  <PresentationFormat>On-screen Show (4:3)</PresentationFormat>
  <Paragraphs>135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Garamond</vt:lpstr>
      <vt:lpstr>Times New Roman</vt:lpstr>
      <vt:lpstr>Verdana</vt:lpstr>
      <vt:lpstr>Wingdings</vt:lpstr>
      <vt:lpstr>Level</vt:lpstr>
      <vt:lpstr>Unit 5 Ch. 8</vt:lpstr>
      <vt:lpstr>I. The First President</vt:lpstr>
      <vt:lpstr>The First Congress</vt:lpstr>
      <vt:lpstr>The First Congress Continued</vt:lpstr>
      <vt:lpstr>2.  Judiciary Act of 1789</vt:lpstr>
      <vt:lpstr>3.  The Bill of Rights</vt:lpstr>
      <vt:lpstr>The New Country’s Economy</vt:lpstr>
      <vt:lpstr>1.  Hamilton’s Plan (Debt)</vt:lpstr>
      <vt:lpstr>Opposition to the Plan</vt:lpstr>
      <vt:lpstr>Compromise</vt:lpstr>
      <vt:lpstr>2.  The Fight over the Bank</vt:lpstr>
      <vt:lpstr>3.  Tariffs and Taxes</vt:lpstr>
      <vt:lpstr>II.  Early Challenges</vt:lpstr>
      <vt:lpstr>Whiskey Rebellion cont.</vt:lpstr>
      <vt:lpstr>Struggle Over the West</vt:lpstr>
      <vt:lpstr>Struggle Over the West Cont.</vt:lpstr>
      <vt:lpstr>Problems with Europe  Washington Proclaims Neutrality</vt:lpstr>
      <vt:lpstr>Jay’s Treaty</vt:lpstr>
      <vt:lpstr>Treaty with Spain</vt:lpstr>
      <vt:lpstr>Washington’s Farewell</vt:lpstr>
      <vt:lpstr>III.  The First Political Parties</vt:lpstr>
      <vt:lpstr>Opposing views cont.</vt:lpstr>
      <vt:lpstr>Political Parties Emerge</vt:lpstr>
      <vt:lpstr>Political Parties Emerge Cont.</vt:lpstr>
      <vt:lpstr>Election of 1796</vt:lpstr>
      <vt:lpstr>Election of 1796 Cont.</vt:lpstr>
      <vt:lpstr>President John Adams</vt:lpstr>
      <vt:lpstr>Alien and Sedition Acts</vt:lpstr>
    </vt:vector>
  </TitlesOfParts>
  <Company>Brandon Valley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Ch. 8</dc:title>
  <dc:creator>zerrm</dc:creator>
  <cp:lastModifiedBy>Zerr, Mitchell R</cp:lastModifiedBy>
  <cp:revision>34</cp:revision>
  <dcterms:created xsi:type="dcterms:W3CDTF">2011-12-15T17:11:56Z</dcterms:created>
  <dcterms:modified xsi:type="dcterms:W3CDTF">2024-01-11T13:33:37Z</dcterms:modified>
</cp:coreProperties>
</file>