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86" r:id="rId9"/>
    <p:sldId id="262" r:id="rId10"/>
    <p:sldId id="288" r:id="rId11"/>
    <p:sldId id="263" r:id="rId12"/>
    <p:sldId id="264" r:id="rId13"/>
    <p:sldId id="265" r:id="rId14"/>
    <p:sldId id="289" r:id="rId15"/>
    <p:sldId id="290" r:id="rId16"/>
    <p:sldId id="267" r:id="rId17"/>
    <p:sldId id="269" r:id="rId18"/>
    <p:sldId id="270" r:id="rId19"/>
    <p:sldId id="266" r:id="rId20"/>
    <p:sldId id="284" r:id="rId21"/>
    <p:sldId id="285" r:id="rId22"/>
    <p:sldId id="291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2" r:id="rId31"/>
    <p:sldId id="293" r:id="rId32"/>
    <p:sldId id="278" r:id="rId33"/>
    <p:sldId id="279" r:id="rId34"/>
    <p:sldId id="280" r:id="rId35"/>
    <p:sldId id="281" r:id="rId36"/>
    <p:sldId id="28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8" d="100"/>
          <a:sy n="68" d="100"/>
        </p:scale>
        <p:origin x="5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2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181B9-751A-4C41-A1B5-F31C5FE4BF2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A350-88D1-4928-B8AB-8B487ABD0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CA350-88D1-4928-B8AB-8B487ABD0E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4B6A-9A55-4082-9C48-A84CEF4182BD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106C7A0-B2A1-4C81-BA66-0096C882E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8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D03C-2B9E-49C9-8B7D-980CEFF93F11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DA9E9-54DA-44F6-81DE-5E1FE6D72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59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9C8C8CFA-ECB0-4F41-A24C-780A9AA1F2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DDE9-835A-407D-A90D-ADA756D92501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83A-5D61-472B-859B-ADC6960AA177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F9CE72C-9329-4060-8CB1-10FBDC9FA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68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247E-73D6-4CE3-977D-3DE6D21AB1CA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351E00B-35EB-493D-8271-033E839A5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91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2BEB-C0D5-4A2D-9D3D-A3A99F1A1038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2B66-41F9-47DC-A0CC-F517046A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6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latin typeface="+mn-lt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708D-2601-4180-AD3F-CB0BA42BE769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149F7B8-70F9-45A6-90F1-794AD31C2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622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89226-6275-4E4E-A1E1-A11FD4ED5213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2D15F5F-9B67-4543-A141-5BC89E690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99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7109-92BC-46F1-9FDE-88B3A5E36327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B6B831-3123-4C3A-B3B8-293D98D63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06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6085F5E-3694-43E1-9762-61719F8C05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A134-269C-4A21-B0C2-4DACA7C0940B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7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226127A-A83B-4ED5-B3F5-705CC22DF6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EE6F-1D6D-479B-8267-4DC86AA9E07C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u="none"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u="none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F805E-D1F7-4FCA-BF35-AF31F06DEDE2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u="none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u="none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2061402B-7628-405D-BEB8-88572B67FD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pi0cMQEBb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IFpFHj4XfF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youtube.com/watch?v=zQYkIlSx0y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DSF7_hMrx-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B6e2sTFy4" TargetMode="External"/><Relationship Id="rId2" Type="http://schemas.openxmlformats.org/officeDocument/2006/relationships/hyperlink" Target="https://www.youtube.com/watch?v=xqWxgCZ1TQ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mgeq7uqqmn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Revolutionary War</a:t>
            </a:r>
          </a:p>
        </p:txBody>
      </p:sp>
      <p:pic>
        <p:nvPicPr>
          <p:cNvPr id="13315" name="Picture 3" descr="revolutionary_w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4981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0825A-3B4D-40E1-803A-3D496A9F1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Loyalists/Tories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C7A18-0560-423E-A0E1-AABB48C6DA4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Patriots/Rebels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C7732-03A5-4B3B-894E-785E540B02D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Sided with Britain</a:t>
            </a:r>
          </a:p>
          <a:p>
            <a:r>
              <a:rPr lang="en-US" dirty="0"/>
              <a:t>Didn’t think taxes and unfair laws justified rebellion.</a:t>
            </a:r>
          </a:p>
          <a:p>
            <a:r>
              <a:rPr lang="en-US" dirty="0"/>
              <a:t>Weren’t suffering</a:t>
            </a:r>
          </a:p>
          <a:p>
            <a:r>
              <a:rPr lang="en-US" dirty="0"/>
              <a:t>Thought British would win</a:t>
            </a:r>
          </a:p>
          <a:p>
            <a:r>
              <a:rPr lang="en-US" dirty="0"/>
              <a:t>Officeholders who were responsible to British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1EE43B-1389-450E-8F42-F5E12467A0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Supporters of the war</a:t>
            </a:r>
          </a:p>
          <a:p>
            <a:r>
              <a:rPr lang="en-US" dirty="0"/>
              <a:t>Believed colonists had the right to govern themselves.</a:t>
            </a:r>
          </a:p>
          <a:p>
            <a:r>
              <a:rPr lang="en-US" dirty="0"/>
              <a:t>P. 127 ?’s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E9C112-E519-46E3-8A82-B4E2127C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side to join?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49F7B-49D2-48CB-9DAD-66EC2342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86200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II: Moving Toward Independence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Continental Congress (May 10, 1775)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	-Delegates returning to the Second Continental Congress from the First Continental Congress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	included John and Samuel Adams, Richard Henry Lee, Patrick Henry,</a:t>
            </a:r>
            <a:r>
              <a:rPr lang="en-US" altLang="en-US" u="sng" dirty="0"/>
              <a:t> and George Washington</a:t>
            </a:r>
            <a:r>
              <a:rPr lang="en-US" altLang="en-US" dirty="0"/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	-New delegates included Benjamin Franklin, Thomas Jefferson, and John Hancock, who became </a:t>
            </a:r>
            <a:r>
              <a:rPr lang="en-US" altLang="en-US" u="sng" dirty="0"/>
              <a:t>President</a:t>
            </a:r>
            <a:r>
              <a:rPr lang="en-US" altLang="en-US" dirty="0"/>
              <a:t> of the Congress.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	1.  The Congress created the </a:t>
            </a:r>
            <a:r>
              <a:rPr lang="en-US" altLang="en-US" u="sng" dirty="0"/>
              <a:t>Continental Army</a:t>
            </a:r>
            <a:r>
              <a:rPr lang="en-US" altLang="en-US" dirty="0"/>
              <a:t> to fight against Britain, and chose </a:t>
            </a:r>
            <a:r>
              <a:rPr lang="en-US" altLang="en-US" u="sng" dirty="0"/>
              <a:t>George Washington </a:t>
            </a:r>
            <a:r>
              <a:rPr lang="en-US" altLang="en-US" dirty="0"/>
              <a:t>to lead.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Continental Congress Cont.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2.  The Congress sent the _</a:t>
            </a:r>
            <a:r>
              <a:rPr lang="en-US" altLang="en-US" u="sng" dirty="0"/>
              <a:t>Olive Branch Petition</a:t>
            </a:r>
            <a:r>
              <a:rPr lang="en-US" altLang="en-US" dirty="0"/>
              <a:t> to George III seeking peace and the protection of colonists' rights, but he rejected it.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	-March 17 1776-Washington and his inexperienced army took back the city of </a:t>
            </a:r>
            <a:r>
              <a:rPr lang="en-US" altLang="en-US" u="sng" dirty="0"/>
              <a:t>Boston</a:t>
            </a:r>
            <a:r>
              <a:rPr lang="en-US" altLang="en-US" dirty="0"/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3.   _</a:t>
            </a:r>
            <a:r>
              <a:rPr lang="en-US" altLang="en-US" u="sng" dirty="0"/>
              <a:t>Thomas Paine</a:t>
            </a:r>
            <a:r>
              <a:rPr lang="en-US" altLang="en-US" dirty="0"/>
              <a:t>_ published Common Sense, which called for complete independence from Britain.</a:t>
            </a:r>
          </a:p>
        </p:txBody>
      </p:sp>
      <p:pic>
        <p:nvPicPr>
          <p:cNvPr id="21508" name="Picture 4" descr="2ndcontc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82925"/>
            <a:ext cx="2895600" cy="21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4.  The Declaration of Independence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A.  The resolution for independence was proposed by </a:t>
            </a:r>
            <a:r>
              <a:rPr lang="en-US" altLang="en-US" u="sng" dirty="0"/>
              <a:t>Richard Henry Lee</a:t>
            </a:r>
            <a:r>
              <a:rPr lang="en-US" altLang="en-US" dirty="0"/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B.  The Declaration of Independence was written by</a:t>
            </a:r>
            <a:r>
              <a:rPr lang="en-US" altLang="en-US" u="sng" dirty="0"/>
              <a:t> Thomas Jefferson</a:t>
            </a:r>
            <a:r>
              <a:rPr lang="en-US" altLang="en-US" dirty="0"/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C.  Jefferson borrowed ideas from English philosopher </a:t>
            </a:r>
            <a:r>
              <a:rPr lang="en-US" altLang="en-US" u="sng" dirty="0"/>
              <a:t>John Locke</a:t>
            </a:r>
            <a:r>
              <a:rPr lang="en-US" altLang="en-US" dirty="0"/>
              <a:t>.  This included the idea of people being born with </a:t>
            </a:r>
            <a:r>
              <a:rPr lang="en-US" altLang="en-US" u="sng" dirty="0"/>
              <a:t>Natural </a:t>
            </a:r>
            <a:r>
              <a:rPr lang="en-US" altLang="en-US" dirty="0"/>
              <a:t>rights to Live, Liberty and </a:t>
            </a:r>
            <a:r>
              <a:rPr lang="en-US" altLang="en-US" u="sng" dirty="0"/>
              <a:t>Property</a:t>
            </a:r>
            <a:r>
              <a:rPr lang="en-US" alt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25453-4BF8-40CB-9C2D-7710FAAC4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43437"/>
            <a:ext cx="2952750" cy="22145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3E4F-CEB7-4739-82CD-540C7E4A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3211-7AF8-4D0F-817B-CD69D32E87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D.  Congress approved the Declaration of Independence on </a:t>
            </a:r>
            <a:r>
              <a:rPr lang="en-US" altLang="en-US" u="sng" dirty="0"/>
              <a:t>_July 4, 1776.</a:t>
            </a:r>
          </a:p>
          <a:p>
            <a:pPr marL="0" indent="0">
              <a:buNone/>
            </a:pPr>
            <a:r>
              <a:rPr lang="en-US" altLang="en-US" dirty="0"/>
              <a:t>E.  Hancock signed the document first and made sure to write large enough so that King </a:t>
            </a:r>
            <a:r>
              <a:rPr lang="en-US" altLang="en-US" u="sng" dirty="0"/>
              <a:t>George III </a:t>
            </a:r>
            <a:r>
              <a:rPr lang="en-US" altLang="en-US" dirty="0"/>
              <a:t>could read it without his glasses.</a:t>
            </a:r>
          </a:p>
          <a:p>
            <a:pPr marL="0" indent="0">
              <a:buNone/>
            </a:pPr>
            <a:r>
              <a:rPr lang="en-US" altLang="en-US" dirty="0"/>
              <a:t>E.  The Declaration includes:</a:t>
            </a:r>
          </a:p>
          <a:p>
            <a:pPr marL="0" indent="0">
              <a:buNone/>
            </a:pPr>
            <a:r>
              <a:rPr lang="en-US" altLang="en-US" dirty="0"/>
              <a:t>	-The introduction or </a:t>
            </a:r>
            <a:r>
              <a:rPr lang="en-US" altLang="en-US" u="sng" dirty="0"/>
              <a:t>Preamble</a:t>
            </a:r>
          </a:p>
          <a:p>
            <a:pPr marL="0" indent="0">
              <a:buNone/>
            </a:pPr>
            <a:r>
              <a:rPr lang="en-US" altLang="en-US" dirty="0"/>
              <a:t>	-List of rights the colonists should have</a:t>
            </a:r>
          </a:p>
          <a:p>
            <a:pPr marL="0" indent="0">
              <a:buNone/>
            </a:pPr>
            <a:r>
              <a:rPr lang="en-US" altLang="en-US" dirty="0"/>
              <a:t>	-Colonists’ complaints against Great Britain</a:t>
            </a:r>
          </a:p>
          <a:p>
            <a:pPr marL="0" indent="0">
              <a:buNone/>
            </a:pPr>
            <a:r>
              <a:rPr lang="en-US" altLang="en-US" dirty="0"/>
              <a:t>	-Declares the existence of the new nation.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B09FD-3506-4EE0-B4F4-CD6F61FFB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2766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3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D941-8167-4763-9E96-A1E4595C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Continental Army Faces Early Trouble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A13B3-C194-470A-AE70-AA5494CD38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3000" dirty="0"/>
              <a:t>Each colony supported their own army-13 Separate wars.</a:t>
            </a:r>
          </a:p>
          <a:p>
            <a:pPr marL="457200" indent="-457200">
              <a:buAutoNum type="arabicPeriod"/>
            </a:pPr>
            <a:r>
              <a:rPr lang="en-US" sz="3000" dirty="0"/>
              <a:t>Soldiers signed up for only 1 year typically.</a:t>
            </a:r>
          </a:p>
          <a:p>
            <a:pPr marL="457200" indent="-457200">
              <a:buAutoNum type="arabicPeriod"/>
            </a:pPr>
            <a:r>
              <a:rPr lang="en-US" sz="3000" dirty="0"/>
              <a:t>Not many officers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C1481C-E730-4A63-9C47-2E1E624064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2069578"/>
            <a:ext cx="4346448" cy="2926091"/>
          </a:xfrm>
        </p:spPr>
      </p:pic>
    </p:spTree>
    <p:extLst>
      <p:ext uri="{BB962C8B-B14F-4D97-AF65-F5344CB8AC3E}">
        <p14:creationId xmlns:p14="http://schemas.microsoft.com/office/powerpoint/2010/main" val="387664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Battle of Long Island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August 27, 1776</a:t>
            </a:r>
          </a:p>
          <a:p>
            <a:pPr eaLnBrk="1" hangingPunct="1"/>
            <a:r>
              <a:rPr lang="en-US" altLang="en-US" dirty="0"/>
              <a:t>Continental Army defeated</a:t>
            </a:r>
          </a:p>
          <a:p>
            <a:pPr eaLnBrk="1" hangingPunct="1"/>
            <a:r>
              <a:rPr lang="en-US" altLang="en-US" dirty="0"/>
              <a:t>Nathan Hale, “I only regret that I have but one life to lose for my country.”  -Caught as a spy</a:t>
            </a:r>
          </a:p>
          <a:p>
            <a:pPr eaLnBrk="1" hangingPunct="1"/>
            <a:r>
              <a:rPr lang="en-US" altLang="en-US" dirty="0"/>
              <a:t>Americans ran short on basic supplies (shoes, jackets)</a:t>
            </a:r>
          </a:p>
          <a:p>
            <a:pPr eaLnBrk="1" hangingPunct="1"/>
            <a:r>
              <a:rPr lang="en-US" altLang="en-US" dirty="0"/>
              <a:t>British took control of New York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Battle of Trenton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Christmas Night 1776</a:t>
            </a:r>
          </a:p>
          <a:p>
            <a:pPr eaLnBrk="1" hangingPunct="1"/>
            <a:r>
              <a:rPr lang="en-US" altLang="en-US" dirty="0"/>
              <a:t>Low point of the war as troops terms up and had lost almost every battle.</a:t>
            </a:r>
          </a:p>
          <a:p>
            <a:pPr eaLnBrk="1" hangingPunct="1"/>
            <a:r>
              <a:rPr lang="en-US" altLang="en-US" dirty="0"/>
              <a:t>Washington and 2, 400 troops crossed the Delaware River and surprised the British and Hessians in Trenton the next day.</a:t>
            </a:r>
          </a:p>
          <a:p>
            <a:pPr eaLnBrk="1" hangingPunct="1"/>
            <a:r>
              <a:rPr lang="en-US" altLang="en-US" dirty="0"/>
              <a:t>Washington evaded British reinforcements and drove them out of Princeton where they had planned to spend the winter.</a:t>
            </a:r>
          </a:p>
          <a:p>
            <a:pPr eaLnBrk="1" hangingPunct="1"/>
            <a:r>
              <a:rPr lang="en-US" altLang="en-US" dirty="0"/>
              <a:t>New life breathed into the cause.  </a:t>
            </a:r>
            <a:r>
              <a:rPr lang="en-US" altLang="en-US" dirty="0">
                <a:hlinkClick r:id="rId2"/>
              </a:rPr>
              <a:t>Crossing Video.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Battle of Saratoga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300" dirty="0"/>
              <a:t>General Burgoyne was defeated by American General Horatio Gates.  Oct. 1777. (Turning Point of the War because French decide to help)</a:t>
            </a:r>
          </a:p>
          <a:p>
            <a:pPr eaLnBrk="1" hangingPunct="1"/>
            <a:r>
              <a:rPr lang="en-US" altLang="en-US" sz="2300" dirty="0"/>
              <a:t>British had planned to separate New England from the Middle colonies by taking Albany NY.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300" dirty="0"/>
              <a:t>	-However, British moved too slowly out of Canada to meet in New York with General Howe’s men</a:t>
            </a:r>
          </a:p>
          <a:p>
            <a:pPr marL="0" indent="0" eaLnBrk="1" hangingPunct="1">
              <a:buNone/>
            </a:pPr>
            <a:endParaRPr lang="en-US" alt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62400"/>
            <a:ext cx="3073400" cy="2348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19920"/>
            <a:ext cx="299085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Battles Tactics and Strategy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371600"/>
            <a:ext cx="8534400" cy="4598988"/>
          </a:xfrm>
        </p:spPr>
        <p:txBody>
          <a:bodyPr/>
          <a:lstStyle/>
          <a:p>
            <a:pPr eaLnBrk="1" hangingPunct="1"/>
            <a:r>
              <a:rPr lang="en-US" altLang="en-US" dirty="0"/>
              <a:t>British: Gentlemen’s Warfare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	-Quarter given to surrendering troops, no targeting civilians, no shooting of officers, each side lines up and exchanges volleys until one side breaks.</a:t>
            </a:r>
          </a:p>
          <a:p>
            <a:pPr eaLnBrk="1" hangingPunct="1"/>
            <a:r>
              <a:rPr lang="en-US" altLang="en-US" dirty="0"/>
              <a:t>Muskets were used by most troops, not very accurate and most battles involved bayonet charges.  </a:t>
            </a:r>
            <a:r>
              <a:rPr lang="en-US" altLang="en-US" dirty="0">
                <a:hlinkClick r:id="rId2"/>
              </a:rPr>
              <a:t>Video</a:t>
            </a:r>
            <a:endParaRPr lang="en-US" altLang="en-US" dirty="0"/>
          </a:p>
        </p:txBody>
      </p:sp>
      <p:pic>
        <p:nvPicPr>
          <p:cNvPr id="23556" name="Picture 4" descr="rev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5814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harleville_musket_close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7051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musketba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5146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</a:rPr>
              <a:t>Part I: A Call To Arms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u="sng" dirty="0"/>
              <a:t>The Continental Congress</a:t>
            </a:r>
          </a:p>
          <a:p>
            <a:pPr eaLnBrk="1" hangingPunct="1"/>
            <a:r>
              <a:rPr lang="en-US" altLang="en-US" dirty="0"/>
              <a:t>Where?  </a:t>
            </a:r>
            <a:r>
              <a:rPr lang="en-US" altLang="en-US" u="sng" dirty="0"/>
              <a:t>Philadelphia  </a:t>
            </a:r>
            <a:r>
              <a:rPr lang="en-US" altLang="en-US" dirty="0"/>
              <a:t>When?  September 1774</a:t>
            </a:r>
          </a:p>
          <a:p>
            <a:pPr eaLnBrk="1" hangingPunct="1"/>
            <a:r>
              <a:rPr lang="en-US" altLang="en-US" dirty="0"/>
              <a:t>Who?  </a:t>
            </a:r>
            <a:r>
              <a:rPr lang="en-US" altLang="en-US" u="sng" dirty="0"/>
              <a:t>55 Delegates from 12/13 Colonies (Georgia not there)including George Washington, Patrick Henry, John Jay, Samuel Adams, John Adams, and Roger Sherman, Richard Henry Lee in attendance.</a:t>
            </a:r>
          </a:p>
          <a:p>
            <a:pPr eaLnBrk="1" hangingPunct="1"/>
            <a:r>
              <a:rPr lang="en-US" altLang="en-US" dirty="0"/>
              <a:t>What? </a:t>
            </a:r>
            <a:r>
              <a:rPr lang="en-US" altLang="en-US" u="sng" dirty="0"/>
              <a:t>Drafted a statement of grievances in response to the Intolerable Acts</a:t>
            </a:r>
          </a:p>
          <a:p>
            <a:pPr eaLnBrk="1" hangingPunct="1"/>
            <a:r>
              <a:rPr lang="en-US" altLang="en-US" dirty="0"/>
              <a:t>Agreed to Boycott British Goods</a:t>
            </a:r>
          </a:p>
        </p:txBody>
      </p:sp>
      <p:pic>
        <p:nvPicPr>
          <p:cNvPr id="14340" name="Picture 3" descr="continental-cong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33464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Began the war using Gentleman’s warfare.</a:t>
            </a:r>
          </a:p>
          <a:p>
            <a:r>
              <a:rPr lang="en-US" dirty="0"/>
              <a:t>Throughout the war adjusted to use more guerrilla warfare tactics.  -Hit and run tactics using militia.</a:t>
            </a:r>
          </a:p>
          <a:p>
            <a:r>
              <a:rPr lang="en-US" dirty="0">
                <a:hlinkClick r:id="rId2"/>
              </a:rPr>
              <a:t>Video</a:t>
            </a:r>
            <a:endParaRPr lang="en-US" dirty="0"/>
          </a:p>
          <a:p>
            <a:r>
              <a:rPr lang="en-US" dirty="0"/>
              <a:t>Goal became to simply </a:t>
            </a:r>
          </a:p>
          <a:p>
            <a:pPr marL="0" indent="0">
              <a:buNone/>
            </a:pPr>
            <a:r>
              <a:rPr lang="en-US" dirty="0"/>
              <a:t>keep army alive long </a:t>
            </a:r>
          </a:p>
          <a:p>
            <a:pPr marL="0" indent="0">
              <a:buNone/>
            </a:pPr>
            <a:r>
              <a:rPr lang="en-US" dirty="0"/>
              <a:t>enough to wear out the </a:t>
            </a:r>
          </a:p>
          <a:p>
            <a:pPr marL="0" indent="0">
              <a:buNone/>
            </a:pPr>
            <a:r>
              <a:rPr lang="en-US" dirty="0"/>
              <a:t>British.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36" y="2971800"/>
            <a:ext cx="4445000" cy="32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0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for the British and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508248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British Advantages</a:t>
            </a:r>
          </a:p>
          <a:p>
            <a:pPr marL="0" indent="0">
              <a:buNone/>
            </a:pPr>
            <a:r>
              <a:rPr lang="en-US" dirty="0"/>
              <a:t>-Strong Army/Navy</a:t>
            </a:r>
          </a:p>
          <a:p>
            <a:pPr marL="0" indent="0">
              <a:buNone/>
            </a:pPr>
            <a:r>
              <a:rPr lang="en-US" dirty="0"/>
              <a:t>-Experience</a:t>
            </a:r>
          </a:p>
          <a:p>
            <a:pPr marL="0" indent="0">
              <a:buNone/>
            </a:pPr>
            <a:r>
              <a:rPr lang="en-US" dirty="0"/>
              <a:t>-A lot of weapons and Ammunition</a:t>
            </a:r>
          </a:p>
          <a:p>
            <a:pPr marL="0" indent="0">
              <a:buNone/>
            </a:pPr>
            <a:r>
              <a:rPr lang="en-US" dirty="0"/>
              <a:t>-Richest country in the world</a:t>
            </a:r>
          </a:p>
          <a:p>
            <a:pPr marL="0" indent="0">
              <a:buNone/>
            </a:pPr>
            <a:r>
              <a:rPr lang="en-US" dirty="0"/>
              <a:t>-American’s Divided</a:t>
            </a:r>
          </a:p>
          <a:p>
            <a:pPr marL="0" indent="0">
              <a:buNone/>
            </a:pPr>
            <a:r>
              <a:rPr lang="en-US" dirty="0"/>
              <a:t>Loyalist/Patriot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15845"/>
            <a:ext cx="3505504" cy="45723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91000" y="1561684"/>
            <a:ext cx="414555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u="none" dirty="0"/>
              <a:t>Patriot (American) Advantages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u="none" dirty="0"/>
              <a:t>-At home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u="none" dirty="0"/>
              <a:t>-Determined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u="none" dirty="0"/>
              <a:t>-British used mercenaries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u="none" dirty="0"/>
              <a:t>-Cause: Freedom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u="none" dirty="0"/>
              <a:t>-Leadership: Washington</a:t>
            </a:r>
          </a:p>
        </p:txBody>
      </p:sp>
    </p:spTree>
    <p:extLst>
      <p:ext uri="{BB962C8B-B14F-4D97-AF65-F5344CB8AC3E}">
        <p14:creationId xmlns:p14="http://schemas.microsoft.com/office/powerpoint/2010/main" val="4190801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0BA5-5C5D-4041-9A77-C05BF683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AE5A-1CDF-42BA-AEB5-7B2D26CCB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29200"/>
          </a:xfrm>
        </p:spPr>
        <p:txBody>
          <a:bodyPr/>
          <a:lstStyle/>
          <a:p>
            <a:r>
              <a:rPr lang="en-US" dirty="0"/>
              <a:t>Margaret Corbin-Took husbands place in battle after he died.</a:t>
            </a:r>
          </a:p>
          <a:p>
            <a:r>
              <a:rPr lang="en-US" dirty="0"/>
              <a:t>Mary Ludwig Hays McCauley “Molly Pitcher”-Joined her husband in battle and brought pitchers of water to troops.</a:t>
            </a:r>
          </a:p>
          <a:p>
            <a:r>
              <a:rPr lang="en-US" dirty="0"/>
              <a:t>Deborah Sampson-Disguised herself as a man and joined the war.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9157BD-2727-440F-8C36-575ADC2656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426369"/>
            <a:ext cx="3619500" cy="4572000"/>
          </a:xfrm>
        </p:spPr>
      </p:pic>
    </p:spTree>
    <p:extLst>
      <p:ext uri="{BB962C8B-B14F-4D97-AF65-F5344CB8AC3E}">
        <p14:creationId xmlns:p14="http://schemas.microsoft.com/office/powerpoint/2010/main" val="224177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Gaining Allies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300" u="sng" dirty="0"/>
              <a:t>France</a:t>
            </a:r>
            <a:endParaRPr lang="en-US" altLang="en-US" sz="2300" dirty="0"/>
          </a:p>
          <a:p>
            <a:pPr eaLnBrk="1" hangingPunct="1"/>
            <a:r>
              <a:rPr lang="en-US" altLang="en-US" sz="2300" dirty="0"/>
              <a:t>-Victory at </a:t>
            </a:r>
            <a:r>
              <a:rPr lang="en-US" altLang="en-US" sz="2300" u="sng" dirty="0"/>
              <a:t>Saratoga</a:t>
            </a:r>
            <a:r>
              <a:rPr lang="en-US" altLang="en-US" sz="2300" dirty="0"/>
              <a:t> was a major turning point because other nations, especially </a:t>
            </a:r>
            <a:r>
              <a:rPr lang="en-US" altLang="en-US" sz="2300" u="sng" dirty="0"/>
              <a:t>France</a:t>
            </a:r>
            <a:r>
              <a:rPr lang="en-US" altLang="en-US" sz="2300" dirty="0"/>
              <a:t>, realized that the Americans might have a chance to win the war.</a:t>
            </a:r>
          </a:p>
          <a:p>
            <a:pPr eaLnBrk="1" hangingPunct="1"/>
            <a:r>
              <a:rPr lang="en-US" altLang="en-US" sz="2300" dirty="0"/>
              <a:t>-In 1777, America had sent </a:t>
            </a:r>
            <a:r>
              <a:rPr lang="en-US" altLang="en-US" sz="2300" u="sng" dirty="0"/>
              <a:t>Benjamin Franklin</a:t>
            </a:r>
            <a:r>
              <a:rPr lang="en-US" altLang="en-US" sz="2300" dirty="0"/>
              <a:t> to France to gain support.</a:t>
            </a:r>
          </a:p>
          <a:p>
            <a:pPr eaLnBrk="1" hangingPunct="1"/>
            <a:r>
              <a:rPr lang="en-US" altLang="en-US" sz="2300" dirty="0"/>
              <a:t>-February, </a:t>
            </a:r>
            <a:r>
              <a:rPr lang="en-US" altLang="en-US" sz="2300" u="sng" dirty="0"/>
              <a:t>1778</a:t>
            </a:r>
            <a:r>
              <a:rPr lang="en-US" altLang="en-US" sz="2300" dirty="0"/>
              <a:t> the </a:t>
            </a:r>
            <a:r>
              <a:rPr lang="en-US" altLang="en-US" sz="2300" u="sng" dirty="0"/>
              <a:t>French </a:t>
            </a:r>
            <a:r>
              <a:rPr lang="en-US" altLang="en-US" sz="2300" dirty="0"/>
              <a:t>announced their support and declared war on </a:t>
            </a:r>
            <a:r>
              <a:rPr lang="en-US" altLang="en-US" sz="2300" u="sng" dirty="0"/>
              <a:t>Great Britain</a:t>
            </a:r>
            <a:r>
              <a:rPr lang="en-US" altLang="en-US" sz="2300" dirty="0"/>
              <a:t>.  They also sent money, </a:t>
            </a:r>
            <a:r>
              <a:rPr lang="en-US" altLang="en-US" sz="2300" u="sng" dirty="0"/>
              <a:t>supplies </a:t>
            </a:r>
            <a:r>
              <a:rPr lang="en-US" altLang="en-US" sz="2300" dirty="0"/>
              <a:t>and troops to aid America.</a:t>
            </a:r>
          </a:p>
          <a:p>
            <a:pPr eaLnBrk="1" hangingPunct="1"/>
            <a:r>
              <a:rPr lang="en-US" altLang="en-US" sz="2300" dirty="0"/>
              <a:t>-Marquis de </a:t>
            </a:r>
            <a:r>
              <a:rPr lang="en-US" altLang="en-US" sz="2300" u="sng" dirty="0"/>
              <a:t>Lafayette</a:t>
            </a:r>
            <a:r>
              <a:rPr lang="en-US" altLang="en-US" sz="2300" dirty="0"/>
              <a:t>- a French nobleman, offered his </a:t>
            </a:r>
            <a:r>
              <a:rPr lang="en-US" altLang="en-US" sz="2300" u="sng" dirty="0"/>
              <a:t>Services</a:t>
            </a:r>
            <a:r>
              <a:rPr lang="en-US" altLang="en-US" sz="2300" dirty="0"/>
              <a:t> to General </a:t>
            </a:r>
            <a:r>
              <a:rPr lang="en-US" altLang="en-US" sz="2300" u="sng" dirty="0"/>
              <a:t>Washington</a:t>
            </a:r>
            <a:r>
              <a:rPr lang="en-US" altLang="en-US" sz="2300" dirty="0"/>
              <a:t> and became a trusted aide. </a:t>
            </a:r>
          </a:p>
        </p:txBody>
      </p:sp>
      <p:pic>
        <p:nvPicPr>
          <p:cNvPr id="28676" name="Picture 4" descr="Marq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0"/>
            <a:ext cx="14112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franklin_4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Others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300" dirty="0"/>
              <a:t>Poland sent </a:t>
            </a:r>
            <a:r>
              <a:rPr lang="en-US" altLang="en-US" sz="2300" u="sng" dirty="0"/>
              <a:t>Thaddeus Kosciuszko </a:t>
            </a:r>
            <a:r>
              <a:rPr lang="en-US" altLang="en-US" sz="2300" dirty="0"/>
              <a:t>and </a:t>
            </a:r>
            <a:r>
              <a:rPr lang="en-US" altLang="en-US" sz="2300" u="sng" dirty="0"/>
              <a:t>Casimir Pulaski</a:t>
            </a:r>
            <a:r>
              <a:rPr lang="en-US" altLang="en-US" sz="2300" dirty="0"/>
              <a:t> to help build effective defenses for the Americans.</a:t>
            </a:r>
          </a:p>
          <a:p>
            <a:pPr marL="0" indent="0" eaLnBrk="1" hangingPunct="1">
              <a:buNone/>
            </a:pPr>
            <a:endParaRPr lang="en-US" altLang="en-US" sz="2300" dirty="0"/>
          </a:p>
          <a:p>
            <a:pPr eaLnBrk="1" hangingPunct="1"/>
            <a:r>
              <a:rPr lang="en-US" altLang="en-US" sz="2300" dirty="0"/>
              <a:t>-(Baron) Friedrich von </a:t>
            </a:r>
            <a:r>
              <a:rPr lang="en-US" altLang="en-US" sz="2300" u="sng" dirty="0"/>
              <a:t>Steuben</a:t>
            </a:r>
            <a:r>
              <a:rPr lang="en-US" altLang="en-US" sz="2300" dirty="0"/>
              <a:t> from Prussia also came to Washington.  He helped </a:t>
            </a:r>
            <a:r>
              <a:rPr lang="en-US" altLang="en-US" sz="2300" u="sng" dirty="0"/>
              <a:t>train</a:t>
            </a:r>
            <a:r>
              <a:rPr lang="en-US" altLang="en-US" sz="2300" dirty="0"/>
              <a:t> the </a:t>
            </a:r>
            <a:r>
              <a:rPr lang="en-US" altLang="en-US" sz="2300" u="sng" dirty="0"/>
              <a:t>Patriot</a:t>
            </a:r>
            <a:r>
              <a:rPr lang="en-US" altLang="en-US" sz="2300" dirty="0"/>
              <a:t> troops at </a:t>
            </a:r>
            <a:r>
              <a:rPr lang="en-US" altLang="en-US" sz="2300" u="sng" dirty="0"/>
              <a:t>Valley Forge</a:t>
            </a:r>
            <a:r>
              <a:rPr lang="en-US" altLang="en-US" sz="2300" dirty="0"/>
              <a:t>.  He turned the </a:t>
            </a:r>
            <a:r>
              <a:rPr lang="en-US" altLang="en-US" sz="2300" u="sng" dirty="0"/>
              <a:t>Continental A</a:t>
            </a:r>
            <a:r>
              <a:rPr lang="en-US" altLang="en-US" sz="2300" dirty="0"/>
              <a:t>rmy into a more effective fighting force.</a:t>
            </a:r>
          </a:p>
          <a:p>
            <a:pPr eaLnBrk="1" hangingPunct="1"/>
            <a:endParaRPr lang="en-US" altLang="en-US" sz="2300" dirty="0"/>
          </a:p>
        </p:txBody>
      </p:sp>
      <p:pic>
        <p:nvPicPr>
          <p:cNvPr id="29701" name="Picture 5" descr="Friedrich_Wilhelm_von_Steu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7427"/>
            <a:ext cx="1752600" cy="210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Winter at Valley Forge 1777-1778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295400"/>
            <a:ext cx="8534400" cy="4598988"/>
          </a:xfrm>
        </p:spPr>
        <p:txBody>
          <a:bodyPr/>
          <a:lstStyle/>
          <a:p>
            <a:pPr eaLnBrk="1" hangingPunct="1"/>
            <a:r>
              <a:rPr lang="en-US" altLang="en-US" sz="2300" dirty="0"/>
              <a:t>-British forces under </a:t>
            </a:r>
            <a:r>
              <a:rPr lang="en-US" altLang="en-US" sz="2300" u="sng" dirty="0"/>
              <a:t>General Howe </a:t>
            </a:r>
            <a:r>
              <a:rPr lang="en-US" altLang="en-US" sz="2300" dirty="0"/>
              <a:t>spent the winter in </a:t>
            </a:r>
            <a:r>
              <a:rPr lang="en-US" altLang="en-US" sz="2300" u="sng" dirty="0"/>
              <a:t>Philadelphia</a:t>
            </a:r>
            <a:r>
              <a:rPr lang="en-US" altLang="en-US" sz="2300" dirty="0"/>
              <a:t>.</a:t>
            </a:r>
          </a:p>
          <a:p>
            <a:pPr eaLnBrk="1" hangingPunct="1"/>
            <a:r>
              <a:rPr lang="en-US" altLang="en-US" sz="2300" dirty="0"/>
              <a:t>-Washington’s men set up at </a:t>
            </a:r>
            <a:r>
              <a:rPr lang="en-US" altLang="en-US" sz="2300" u="sng" dirty="0"/>
              <a:t>Valley Forge</a:t>
            </a:r>
            <a:r>
              <a:rPr lang="en-US" altLang="en-US" sz="2300" dirty="0"/>
              <a:t> and endured a long, cold winter.</a:t>
            </a:r>
          </a:p>
          <a:p>
            <a:pPr eaLnBrk="1" hangingPunct="1"/>
            <a:r>
              <a:rPr lang="en-US" altLang="en-US" sz="2300" dirty="0"/>
              <a:t>-They lacked decent food, </a:t>
            </a:r>
            <a:r>
              <a:rPr lang="en-US" altLang="en-US" sz="2300" u="sng" dirty="0"/>
              <a:t>clothing</a:t>
            </a:r>
            <a:r>
              <a:rPr lang="en-US" altLang="en-US" sz="2300" dirty="0"/>
              <a:t>, shelter and </a:t>
            </a:r>
            <a:r>
              <a:rPr lang="en-US" altLang="en-US" sz="2300" u="sng" dirty="0"/>
              <a:t>medicine</a:t>
            </a:r>
            <a:r>
              <a:rPr lang="en-US" altLang="en-US" sz="2300" dirty="0"/>
              <a:t>.  </a:t>
            </a:r>
          </a:p>
          <a:p>
            <a:pPr eaLnBrk="1" hangingPunct="1"/>
            <a:r>
              <a:rPr lang="en-US" altLang="en-US" sz="2300" dirty="0"/>
              <a:t>-Some troops </a:t>
            </a:r>
            <a:r>
              <a:rPr lang="en-US" altLang="en-US" sz="2300" u="sng" dirty="0"/>
              <a:t>deserted</a:t>
            </a:r>
            <a:r>
              <a:rPr lang="en-US" altLang="en-US" sz="2300" dirty="0"/>
              <a:t>- left without permission and some officers </a:t>
            </a:r>
            <a:r>
              <a:rPr lang="en-US" altLang="en-US" sz="2300" u="sng" dirty="0"/>
              <a:t>resigned</a:t>
            </a:r>
            <a:r>
              <a:rPr lang="en-US" altLang="en-US" sz="2300" dirty="0"/>
              <a:t>.</a:t>
            </a:r>
          </a:p>
          <a:p>
            <a:pPr eaLnBrk="1" hangingPunct="1"/>
            <a:r>
              <a:rPr lang="en-US" altLang="en-US" sz="2300" dirty="0"/>
              <a:t>-In April 1778 they discovered that the </a:t>
            </a:r>
            <a:r>
              <a:rPr lang="en-US" altLang="en-US" sz="2300" u="sng" dirty="0"/>
              <a:t>French </a:t>
            </a:r>
            <a:r>
              <a:rPr lang="en-US" altLang="en-US" sz="2300" dirty="0"/>
              <a:t>had joined their cause, which further lifted their spirits.</a:t>
            </a:r>
          </a:p>
        </p:txBody>
      </p:sp>
      <p:pic>
        <p:nvPicPr>
          <p:cNvPr id="30724" name="Picture 4" descr="valley-fo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13287"/>
            <a:ext cx="2895600" cy="208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Washington-at-ValleyFo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52974"/>
            <a:ext cx="30480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War in the West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905000"/>
            <a:ext cx="8534400" cy="4572000"/>
          </a:xfrm>
        </p:spPr>
        <p:txBody>
          <a:bodyPr/>
          <a:lstStyle/>
          <a:p>
            <a:pPr eaLnBrk="1" hangingPunct="1"/>
            <a:r>
              <a:rPr lang="en-US" altLang="en-US" sz="2300" dirty="0"/>
              <a:t>-Some Native Americans helped the </a:t>
            </a:r>
            <a:r>
              <a:rPr lang="en-US" altLang="en-US" sz="2300" u="sng" dirty="0"/>
              <a:t>Patriots</a:t>
            </a:r>
            <a:r>
              <a:rPr lang="en-US" altLang="en-US" sz="2300" dirty="0"/>
              <a:t>, but more sided with the </a:t>
            </a:r>
            <a:r>
              <a:rPr lang="en-US" altLang="en-US" sz="2300" u="sng" dirty="0"/>
              <a:t>British</a:t>
            </a:r>
            <a:r>
              <a:rPr lang="en-US" altLang="en-US" sz="2300" dirty="0"/>
              <a:t> because they seemed like less of a </a:t>
            </a:r>
            <a:r>
              <a:rPr lang="en-US" altLang="en-US" sz="2300" u="sng" dirty="0"/>
              <a:t>threat</a:t>
            </a:r>
            <a:r>
              <a:rPr lang="en-US" altLang="en-US" sz="2300" dirty="0"/>
              <a:t>.</a:t>
            </a:r>
          </a:p>
          <a:p>
            <a:pPr eaLnBrk="1" hangingPunct="1"/>
            <a:r>
              <a:rPr lang="en-US" altLang="en-US" sz="2300" dirty="0"/>
              <a:t>-West of the </a:t>
            </a:r>
            <a:r>
              <a:rPr lang="en-US" altLang="en-US" sz="2300" u="sng" dirty="0"/>
              <a:t>Appalachian</a:t>
            </a:r>
            <a:r>
              <a:rPr lang="en-US" altLang="en-US" sz="2300" dirty="0"/>
              <a:t> mountains, the British under the leadership of </a:t>
            </a:r>
            <a:r>
              <a:rPr lang="en-US" altLang="en-US" sz="2300" u="sng" dirty="0"/>
              <a:t>Henry Hamilton</a:t>
            </a:r>
            <a:r>
              <a:rPr lang="en-US" altLang="en-US" sz="2300" dirty="0"/>
              <a:t>, who was stationed in Detroit, and their Native American allies lead by </a:t>
            </a:r>
            <a:r>
              <a:rPr lang="en-US" altLang="en-US" sz="2300" u="sng" dirty="0"/>
              <a:t>Joseph Brant</a:t>
            </a:r>
            <a:r>
              <a:rPr lang="en-US" altLang="en-US" sz="2300" dirty="0"/>
              <a:t> raided American settlements.</a:t>
            </a:r>
          </a:p>
          <a:p>
            <a:pPr eaLnBrk="1" hangingPunct="1"/>
            <a:r>
              <a:rPr lang="en-US" altLang="en-US" sz="2300" dirty="0"/>
              <a:t>-Hamilton was nicknamed </a:t>
            </a:r>
            <a:r>
              <a:rPr lang="en-US" altLang="en-US" sz="2300" u="sng" dirty="0"/>
              <a:t>“Hair Buyer</a:t>
            </a:r>
            <a:r>
              <a:rPr lang="en-US" altLang="en-US" sz="2300" dirty="0"/>
              <a:t>”, because he paid Native Americans for settlers’ </a:t>
            </a:r>
            <a:r>
              <a:rPr lang="en-US" altLang="en-US" sz="2300" u="sng" dirty="0"/>
              <a:t>scalps</a:t>
            </a:r>
            <a:r>
              <a:rPr lang="en-US" altLang="en-US" sz="2300" dirty="0"/>
              <a:t>.</a:t>
            </a:r>
          </a:p>
          <a:p>
            <a:pPr eaLnBrk="1" hangingPunct="1"/>
            <a:r>
              <a:rPr lang="en-US" altLang="en-US" sz="2300" dirty="0"/>
              <a:t>-George Rogers </a:t>
            </a:r>
            <a:r>
              <a:rPr lang="en-US" altLang="en-US" sz="2300" u="sng" dirty="0"/>
              <a:t>Clarke</a:t>
            </a:r>
            <a:r>
              <a:rPr lang="en-US" altLang="en-US" sz="2300" dirty="0"/>
              <a:t>, a lieutenant colonel in the </a:t>
            </a:r>
            <a:r>
              <a:rPr lang="en-US" altLang="en-US" sz="2300" u="sng" dirty="0"/>
              <a:t>Virginia</a:t>
            </a:r>
            <a:r>
              <a:rPr lang="en-US" altLang="en-US" sz="2300" dirty="0"/>
              <a:t> militia wanted to help put an end to this activity.</a:t>
            </a:r>
          </a:p>
          <a:p>
            <a:pPr eaLnBrk="1" hangingPunct="1"/>
            <a:r>
              <a:rPr lang="en-US" altLang="en-US" sz="2300" dirty="0"/>
              <a:t>-He took forts from the British in present day Illinois and Indiana.  His biggest victory was taking back </a:t>
            </a:r>
            <a:r>
              <a:rPr lang="en-US" altLang="en-US" sz="2300" u="sng" dirty="0"/>
              <a:t>Vincennes</a:t>
            </a:r>
            <a:r>
              <a:rPr lang="en-US" altLang="en-US" sz="2300" dirty="0"/>
              <a:t> in Feb. 1779.</a:t>
            </a:r>
          </a:p>
        </p:txBody>
      </p:sp>
      <p:pic>
        <p:nvPicPr>
          <p:cNvPr id="31748" name="Picture 4" descr="rogers cl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henry_hami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0"/>
            <a:ext cx="16240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War at Sea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/>
              <a:t>-Great Britain had a very powerful </a:t>
            </a:r>
            <a:r>
              <a:rPr lang="en-US" altLang="en-US" sz="2300" u="sng" dirty="0"/>
              <a:t>Navy </a:t>
            </a:r>
            <a:r>
              <a:rPr lang="en-US" altLang="en-US" sz="2300" dirty="0"/>
              <a:t>and formed an effective</a:t>
            </a:r>
            <a:r>
              <a:rPr lang="en-US" altLang="en-US" sz="2300" u="sng" dirty="0"/>
              <a:t> blockade</a:t>
            </a:r>
            <a:r>
              <a:rPr lang="en-US" altLang="en-US" sz="2300" dirty="0"/>
              <a:t>.  This stopped supplies from getting to the Continental Army.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/>
              <a:t>-The </a:t>
            </a:r>
            <a:r>
              <a:rPr lang="en-US" altLang="en-US" sz="2300" u="sng" dirty="0"/>
              <a:t>Continental Congress </a:t>
            </a:r>
            <a:r>
              <a:rPr lang="en-US" altLang="en-US" sz="2300" dirty="0"/>
              <a:t>ordered ships to be constructed, but the British quickly captured all but </a:t>
            </a:r>
            <a:r>
              <a:rPr lang="en-US" altLang="en-US" sz="2300" u="sng" dirty="0"/>
              <a:t>2</a:t>
            </a:r>
            <a:r>
              <a:rPr lang="en-US" altLang="en-US" sz="2300" dirty="0"/>
              <a:t> of the ships.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/>
              <a:t>-Congress than authorized _</a:t>
            </a:r>
            <a:r>
              <a:rPr lang="en-US" altLang="en-US" sz="2300" u="sng" dirty="0"/>
              <a:t>2000</a:t>
            </a:r>
            <a:r>
              <a:rPr lang="en-US" altLang="en-US" sz="2300" dirty="0"/>
              <a:t> ships to sail as </a:t>
            </a:r>
            <a:r>
              <a:rPr lang="en-US" altLang="en-US" sz="2300" u="sng" dirty="0"/>
              <a:t>privateers</a:t>
            </a:r>
            <a:r>
              <a:rPr lang="en-US" altLang="en-US" sz="2300" dirty="0"/>
              <a:t>-privately owned </a:t>
            </a:r>
            <a:r>
              <a:rPr lang="en-US" altLang="en-US" sz="2300" u="sng" dirty="0"/>
              <a:t>merchant</a:t>
            </a:r>
            <a:r>
              <a:rPr lang="en-US" altLang="en-US" sz="2300" dirty="0"/>
              <a:t> ships with </a:t>
            </a:r>
            <a:r>
              <a:rPr lang="en-US" altLang="en-US" sz="2300" u="sng" dirty="0"/>
              <a:t>weapons</a:t>
            </a:r>
            <a:r>
              <a:rPr lang="en-US" altLang="en-US" sz="2300" dirty="0"/>
              <a:t>.   These ships were much more successful in capturing more </a:t>
            </a:r>
            <a:r>
              <a:rPr lang="en-US" altLang="en-US" sz="2300" u="sng" dirty="0"/>
              <a:t>British</a:t>
            </a:r>
            <a:r>
              <a:rPr lang="en-US" altLang="en-US" sz="2300" dirty="0"/>
              <a:t> ships than the actual navy.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/>
              <a:t>-One American Naval officer </a:t>
            </a:r>
            <a:r>
              <a:rPr lang="en-US" altLang="en-US" sz="2300" u="sng" dirty="0"/>
              <a:t>John Paul Jones</a:t>
            </a:r>
            <a:r>
              <a:rPr lang="en-US" altLang="en-US" sz="2300" dirty="0"/>
              <a:t> was made famous for attacking British </a:t>
            </a:r>
            <a:r>
              <a:rPr lang="en-US" altLang="en-US" sz="2300" u="sng" dirty="0"/>
              <a:t>Ports</a:t>
            </a:r>
            <a:r>
              <a:rPr lang="en-US" altLang="en-US" sz="2300" dirty="0"/>
              <a:t>.  On Sept. 1779 Jones ship </a:t>
            </a:r>
            <a:r>
              <a:rPr lang="en-US" altLang="en-US" sz="2300" i="1" u="sng" dirty="0"/>
              <a:t>Bonhomme Richard </a:t>
            </a:r>
            <a:r>
              <a:rPr lang="en-US" altLang="en-US" sz="2300" dirty="0"/>
              <a:t>battled the British warship </a:t>
            </a:r>
            <a:r>
              <a:rPr lang="en-US" altLang="en-US" sz="2300" i="1" u="sng" dirty="0"/>
              <a:t>Serapis </a:t>
            </a:r>
            <a:r>
              <a:rPr lang="en-US" altLang="en-US" sz="2300" dirty="0"/>
              <a:t>for hours.  When asked if he would surrender he stated, “I have not yet begun to </a:t>
            </a:r>
            <a:r>
              <a:rPr lang="en-US" altLang="en-US" sz="2300" u="sng" dirty="0"/>
              <a:t>fight</a:t>
            </a:r>
            <a:r>
              <a:rPr lang="en-US" altLang="en-US" sz="2300" dirty="0"/>
              <a:t>.”  In the end he won the battle and became an American navel </a:t>
            </a:r>
            <a:r>
              <a:rPr lang="en-US" altLang="en-US" sz="2300" u="sng" dirty="0"/>
              <a:t>hero</a:t>
            </a:r>
            <a:r>
              <a:rPr lang="en-US" altLang="en-US" sz="2300" dirty="0"/>
              <a:t>.</a:t>
            </a:r>
          </a:p>
        </p:txBody>
      </p:sp>
      <p:pic>
        <p:nvPicPr>
          <p:cNvPr id="32772" name="Picture 4" descr="Cpt_John_Paul_J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19948B-D0F9-46AF-946A-F8FB7AB5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25400"/>
            <a:ext cx="2552848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War in the South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5565775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/>
              <a:t>-The </a:t>
            </a:r>
            <a:r>
              <a:rPr lang="en-US" altLang="en-US" sz="2500" u="sng" dirty="0"/>
              <a:t>British </a:t>
            </a:r>
            <a:r>
              <a:rPr lang="en-US" altLang="en-US" sz="2500" dirty="0"/>
              <a:t>concentrated their efforts in the </a:t>
            </a:r>
            <a:r>
              <a:rPr lang="en-US" altLang="en-US" sz="2500" u="sng" dirty="0"/>
              <a:t>South</a:t>
            </a:r>
            <a:r>
              <a:rPr lang="en-US" altLang="en-US" sz="2500" dirty="0"/>
              <a:t> because there were many more </a:t>
            </a:r>
            <a:r>
              <a:rPr lang="en-US" altLang="en-US" sz="2500" u="sng" dirty="0"/>
              <a:t>Loyalists</a:t>
            </a:r>
            <a:r>
              <a:rPr lang="en-US" altLang="en-US" sz="25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/>
              <a:t>-The British Army under </a:t>
            </a:r>
            <a:r>
              <a:rPr lang="en-US" altLang="en-US" sz="2500" u="sng" dirty="0"/>
              <a:t>Henry Clinton</a:t>
            </a:r>
            <a:r>
              <a:rPr lang="en-US" altLang="en-US" sz="2500" dirty="0"/>
              <a:t> took the city of </a:t>
            </a:r>
            <a:r>
              <a:rPr lang="en-US" altLang="en-US" sz="2500" u="sng" dirty="0"/>
              <a:t>Savannah, Georgia,  </a:t>
            </a:r>
            <a:r>
              <a:rPr lang="en-US" altLang="en-US" sz="2500" dirty="0"/>
              <a:t>and </a:t>
            </a:r>
            <a:r>
              <a:rPr lang="en-US" altLang="en-US" sz="2500" u="sng" dirty="0"/>
              <a:t>Charles Town, South Carolina</a:t>
            </a:r>
            <a:r>
              <a:rPr lang="en-US" altLang="en-US" sz="2500" dirty="0"/>
              <a:t> by 1780, and took thousands of </a:t>
            </a:r>
            <a:r>
              <a:rPr lang="en-US" altLang="en-US" sz="2500" u="sng" dirty="0"/>
              <a:t>prisoners</a:t>
            </a:r>
            <a:r>
              <a:rPr lang="en-US" altLang="en-US" sz="25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/>
              <a:t>-General Cornwallis oversaw all </a:t>
            </a:r>
            <a:r>
              <a:rPr lang="en-US" altLang="en-US" sz="2500" u="sng" dirty="0"/>
              <a:t>British</a:t>
            </a:r>
            <a:r>
              <a:rPr lang="en-US" altLang="en-US" sz="2500" dirty="0"/>
              <a:t> forces in the South.  He won the battle of</a:t>
            </a:r>
            <a:r>
              <a:rPr lang="en-US" altLang="en-US" sz="2500" u="sng" dirty="0"/>
              <a:t> Camden </a:t>
            </a:r>
            <a:r>
              <a:rPr lang="en-US" altLang="en-US" sz="2500" dirty="0"/>
              <a:t>but began to struggle against new tactics.</a:t>
            </a:r>
          </a:p>
        </p:txBody>
      </p:sp>
      <p:pic>
        <p:nvPicPr>
          <p:cNvPr id="33796" name="Picture 4" descr="cornwa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1923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War in the South Cont.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4194175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-Francis Marion AKA the “</a:t>
            </a:r>
            <a:r>
              <a:rPr lang="en-US" altLang="en-US" sz="2400" u="sng" dirty="0"/>
              <a:t>Swamp Fox” </a:t>
            </a:r>
            <a:r>
              <a:rPr lang="en-US" altLang="en-US" sz="2400" dirty="0"/>
              <a:t>utilized </a:t>
            </a:r>
            <a:r>
              <a:rPr lang="en-US" altLang="en-US" sz="2400" u="sng" dirty="0"/>
              <a:t>Hit and run</a:t>
            </a:r>
            <a:r>
              <a:rPr lang="en-US" altLang="en-US" sz="2400" dirty="0"/>
              <a:t> techniques to keep the British off guard </a:t>
            </a:r>
            <a:r>
              <a:rPr lang="en-US" altLang="en-US" sz="2400" u="sng" dirty="0"/>
              <a:t>(Guerilla Warfare).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These tactics and lack of support from the </a:t>
            </a:r>
            <a:r>
              <a:rPr lang="en-US" altLang="en-US" sz="2400" u="sng" dirty="0"/>
              <a:t>Loyalists</a:t>
            </a:r>
            <a:r>
              <a:rPr lang="en-US" altLang="en-US" sz="2400" dirty="0"/>
              <a:t> convinced Cornwallis it would be difficult to control the South.</a:t>
            </a:r>
          </a:p>
        </p:txBody>
      </p:sp>
      <p:pic>
        <p:nvPicPr>
          <p:cNvPr id="34820" name="Picture 5" descr="mili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9694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21323" y="438394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</a:rPr>
              <a:t>The First Battles: Minutemen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Militia-Citizens who trained and had drills with other citizen soldiers.  Helped defend towns.</a:t>
            </a:r>
          </a:p>
          <a:p>
            <a:pPr marL="0" indent="0" eaLnBrk="1" hangingPunct="1">
              <a:buNone/>
            </a:pPr>
            <a:r>
              <a:rPr lang="en-US" altLang="en-US" dirty="0"/>
              <a:t>Minutemen-Militia from New England State who boasted they could be ready in a minutes notice.  </a:t>
            </a:r>
          </a:p>
          <a:p>
            <a:pPr marL="0" indent="0" eaLnBrk="1" hangingPunct="1">
              <a:buNone/>
            </a:pPr>
            <a:r>
              <a:rPr lang="en-US" altLang="en-US" dirty="0"/>
              <a:t>Colonial militia who fought 1</a:t>
            </a:r>
            <a:r>
              <a:rPr lang="en-US" altLang="en-US" baseline="30000" dirty="0"/>
              <a:t>st</a:t>
            </a:r>
            <a:r>
              <a:rPr lang="en-US" altLang="en-US" dirty="0"/>
              <a:t> battles.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5364" name="Picture 3" descr="minute-man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86200"/>
            <a:ext cx="1828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minutemanFla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4302919"/>
            <a:ext cx="17192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minutemenbatt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31" y="4245830"/>
            <a:ext cx="28956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813A-7446-4DCF-8F45-C1180709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1283-39C1-4D2F-B235-113619D27B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4048" cy="4572000"/>
          </a:xfrm>
        </p:spPr>
        <p:txBody>
          <a:bodyPr/>
          <a:lstStyle/>
          <a:p>
            <a:r>
              <a:rPr lang="en-US" dirty="0"/>
              <a:t>Although Spain doesn’t recognize the US after the war, they still </a:t>
            </a:r>
            <a:r>
              <a:rPr lang="en-US" u="sng" dirty="0"/>
              <a:t>declared war </a:t>
            </a:r>
            <a:r>
              <a:rPr lang="en-US" dirty="0"/>
              <a:t>against the British in 1779.</a:t>
            </a:r>
          </a:p>
          <a:p>
            <a:r>
              <a:rPr lang="en-US" dirty="0"/>
              <a:t>Louisiana Governor </a:t>
            </a:r>
            <a:r>
              <a:rPr lang="en-US" u="sng" dirty="0"/>
              <a:t>Bernardo de Galvez </a:t>
            </a:r>
            <a:r>
              <a:rPr lang="en-US" dirty="0"/>
              <a:t>raised an army to help in the </a:t>
            </a:r>
            <a:r>
              <a:rPr lang="en-US" u="sng" dirty="0"/>
              <a:t>Louisiana</a:t>
            </a:r>
            <a:r>
              <a:rPr lang="en-US" dirty="0"/>
              <a:t> Territory.</a:t>
            </a:r>
          </a:p>
        </p:txBody>
      </p:sp>
      <p:pic>
        <p:nvPicPr>
          <p:cNvPr id="4" name="Picture 4" descr="bernardo-de-galvez">
            <a:extLst>
              <a:ext uri="{FF2B5EF4-FFF2-40B4-BE49-F238E27FC236}">
                <a16:creationId xmlns:a16="http://schemas.microsoft.com/office/drawing/2014/main" id="{2BC6E4AF-C1CB-4175-87AF-6451E0F9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58" y="1752600"/>
            <a:ext cx="18266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CB3C6-EC66-4642-87CA-0E7421080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19600"/>
            <a:ext cx="2972600" cy="19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4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7679-487C-4866-926C-790760E8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in the South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AB9C8-59E7-43E9-B6F6-7B882472A3CD}"/>
              </a:ext>
            </a:extLst>
          </p:cNvPr>
          <p:cNvSpPr txBox="1"/>
          <p:nvPr/>
        </p:nvSpPr>
        <p:spPr>
          <a:xfrm>
            <a:off x="457200" y="1752600"/>
            <a:ext cx="449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500" u="none" dirty="0">
                <a:latin typeface="+mj-lt"/>
              </a:rPr>
              <a:t>A Major loss by the British at </a:t>
            </a:r>
            <a:r>
              <a:rPr lang="en-US" altLang="en-US" sz="2500" dirty="0">
                <a:latin typeface="+mj-lt"/>
              </a:rPr>
              <a:t>King’s</a:t>
            </a:r>
            <a:r>
              <a:rPr lang="en-US" altLang="en-US" sz="2500" u="none" dirty="0">
                <a:latin typeface="+mj-lt"/>
              </a:rPr>
              <a:t> Mountain to a group of militia increased the push for independence in the </a:t>
            </a:r>
            <a:r>
              <a:rPr lang="en-US" altLang="en-US" sz="2500" dirty="0">
                <a:latin typeface="+mj-lt"/>
              </a:rPr>
              <a:t>South.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500" u="none" dirty="0"/>
              <a:t>Nathanial Greene replaced </a:t>
            </a:r>
            <a:r>
              <a:rPr lang="en-US" altLang="en-US" sz="2500" dirty="0"/>
              <a:t>Gates</a:t>
            </a:r>
            <a:r>
              <a:rPr lang="en-US" altLang="en-US" sz="2500" u="none" dirty="0"/>
              <a:t> in the south as leader of the </a:t>
            </a:r>
            <a:r>
              <a:rPr lang="en-US" altLang="en-US" sz="2500" dirty="0"/>
              <a:t>Continental Army.  </a:t>
            </a:r>
            <a:r>
              <a:rPr lang="en-US" altLang="en-US" sz="2500" u="none" dirty="0"/>
              <a:t>He won the battle of </a:t>
            </a:r>
            <a:r>
              <a:rPr lang="en-US" altLang="en-US" sz="2500" dirty="0"/>
              <a:t>Cowpens</a:t>
            </a:r>
            <a:r>
              <a:rPr lang="en-US" altLang="en-US" sz="2500" u="none" dirty="0"/>
              <a:t> and fought effectively at </a:t>
            </a:r>
            <a:r>
              <a:rPr lang="en-US" altLang="en-US" sz="2500" dirty="0"/>
              <a:t>Guilford Courthouse </a:t>
            </a:r>
            <a:r>
              <a:rPr lang="en-US" altLang="en-US" sz="2500" u="none" dirty="0"/>
              <a:t>in 1781.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500" u="none" dirty="0">
                <a:latin typeface="+mj-lt"/>
              </a:rPr>
              <a:t>-Cornwallis was forced to retreat North into Virginia.</a:t>
            </a:r>
          </a:p>
        </p:txBody>
      </p:sp>
      <p:pic>
        <p:nvPicPr>
          <p:cNvPr id="5" name="Picture 6" descr="greene">
            <a:extLst>
              <a:ext uri="{FF2B5EF4-FFF2-40B4-BE49-F238E27FC236}">
                <a16:creationId xmlns:a16="http://schemas.microsoft.com/office/drawing/2014/main" id="{B9EC7977-B47B-4A57-B086-F692B7E6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73739"/>
            <a:ext cx="23114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66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Battle of Yorktown </a:t>
            </a:r>
            <a:r>
              <a:rPr lang="en-US" altLang="en-US" u="sng" dirty="0"/>
              <a:t>Sept. 28-Oct. 19 1781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215900" y="1447800"/>
            <a:ext cx="4876800" cy="556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300" dirty="0"/>
              <a:t>Washington’s 4 part plan for victory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300" dirty="0"/>
              <a:t>He had already sent </a:t>
            </a:r>
            <a:r>
              <a:rPr lang="en-US" altLang="en-US" sz="2300" u="sng" dirty="0"/>
              <a:t>Lafayette</a:t>
            </a:r>
            <a:r>
              <a:rPr lang="en-US" altLang="en-US" sz="2300" dirty="0"/>
              <a:t> and Anthony Wayne to </a:t>
            </a:r>
            <a:r>
              <a:rPr lang="en-US" altLang="en-US" sz="2300" u="sng" dirty="0"/>
              <a:t>Virginia</a:t>
            </a:r>
            <a:r>
              <a:rPr lang="en-US" altLang="en-US" sz="2300" dirty="0"/>
              <a:t> to fight Cornwallis.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300" dirty="0"/>
              <a:t>A </a:t>
            </a:r>
            <a:r>
              <a:rPr lang="en-US" altLang="en-US" sz="2300" u="sng" dirty="0"/>
              <a:t>French </a:t>
            </a:r>
            <a:r>
              <a:rPr lang="en-US" altLang="en-US" sz="2300" dirty="0"/>
              <a:t>fleet was on its way to the </a:t>
            </a:r>
            <a:r>
              <a:rPr lang="en-US" altLang="en-US" sz="2300" u="sng" dirty="0"/>
              <a:t>Chesapeake</a:t>
            </a:r>
            <a:r>
              <a:rPr lang="en-US" altLang="en-US" sz="2300" dirty="0"/>
              <a:t> where Cornwallis was camped at Yorktown.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300" dirty="0"/>
              <a:t>He tricked General </a:t>
            </a:r>
            <a:r>
              <a:rPr lang="en-US" altLang="en-US" sz="2300" u="sng" dirty="0"/>
              <a:t>Clinton</a:t>
            </a:r>
            <a:r>
              <a:rPr lang="en-US" altLang="en-US" sz="2300" dirty="0"/>
              <a:t> into thinking he was going to attack </a:t>
            </a:r>
            <a:r>
              <a:rPr lang="en-US" altLang="en-US" sz="2300" u="sng" dirty="0"/>
              <a:t>New York</a:t>
            </a:r>
            <a:r>
              <a:rPr lang="en-US" altLang="en-US" sz="2300" dirty="0"/>
              <a:t>.  That kept Clinton out of the battle in the South.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300" dirty="0"/>
              <a:t>Washington and French General </a:t>
            </a:r>
            <a:r>
              <a:rPr lang="en-US" altLang="en-US" sz="2300" u="sng" dirty="0"/>
              <a:t>Rochambeau</a:t>
            </a:r>
            <a:r>
              <a:rPr lang="en-US" altLang="en-US" sz="2300" dirty="0"/>
              <a:t> rushed </a:t>
            </a:r>
            <a:r>
              <a:rPr lang="en-US" altLang="en-US" sz="2300" u="sng" dirty="0"/>
              <a:t>South</a:t>
            </a:r>
            <a:r>
              <a:rPr lang="en-US" altLang="en-US" sz="2300" dirty="0"/>
              <a:t>.  They marched</a:t>
            </a:r>
            <a:r>
              <a:rPr lang="en-US" altLang="en-US" sz="2300" u="sng" dirty="0"/>
              <a:t> 200 </a:t>
            </a:r>
            <a:r>
              <a:rPr lang="en-US" altLang="en-US" sz="2300" dirty="0"/>
              <a:t>miles in </a:t>
            </a:r>
            <a:r>
              <a:rPr lang="en-US" altLang="en-US" sz="2300" u="sng" dirty="0"/>
              <a:t>15</a:t>
            </a:r>
            <a:r>
              <a:rPr lang="en-US" altLang="en-US" sz="2300" dirty="0"/>
              <a:t> days.</a:t>
            </a:r>
          </a:p>
        </p:txBody>
      </p:sp>
      <p:pic>
        <p:nvPicPr>
          <p:cNvPr id="35844" name="Picture 5" descr="battle-of-yorktown-17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703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558506"/>
            <a:ext cx="30607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u="none"/>
              <a:t>*July </a:t>
            </a:r>
            <a:r>
              <a:rPr lang="en-US" altLang="en-US" u="none" dirty="0"/>
              <a:t>1780: Benedict Arnold switched to the British side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Battle of Yorktown-What Happened?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287770" y="1447800"/>
            <a:ext cx="472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-14,000 American and French troops met 8,000 British in Yorktown.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-The French fleet blocked the Chesapeake from British reinforcements.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The siege lasted about a month.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About 8,000 British troops surrendered as a French band played “Yankee Doodle”.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This battle basically </a:t>
            </a:r>
            <a:r>
              <a:rPr lang="en-US" altLang="en-US" sz="2300"/>
              <a:t>brought an </a:t>
            </a:r>
            <a:r>
              <a:rPr lang="en-US" altLang="en-US" sz="2300" dirty="0"/>
              <a:t>end to the war.</a:t>
            </a:r>
          </a:p>
        </p:txBody>
      </p:sp>
      <p:pic>
        <p:nvPicPr>
          <p:cNvPr id="36868" name="Picture 4" descr="battle-york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4114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Treaty of Paris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5394325" cy="4598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American Delegates: Ben Franklin, John Adams, and John Jay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When: Ratified (approved) in April 1783 and officially signed on Sept. 3, 1783.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Americans Received: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/>
              <a:t>Britain agreed to Remove all troops from American Soil and allowed Americans to Fish off the coast of Canada.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British Received: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300" dirty="0"/>
              <a:t>Americans: Loyalists were given back their Land and America had to pay back British Merchants.</a:t>
            </a:r>
          </a:p>
        </p:txBody>
      </p:sp>
      <p:pic>
        <p:nvPicPr>
          <p:cNvPr id="37892" name="Picture 4" descr="p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4780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After the War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449897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By November 1783 the last </a:t>
            </a:r>
            <a:r>
              <a:rPr lang="en-US" altLang="en-US" u="sng" dirty="0"/>
              <a:t>British </a:t>
            </a:r>
            <a:r>
              <a:rPr lang="en-US" altLang="en-US" dirty="0"/>
              <a:t>troops finally left </a:t>
            </a:r>
            <a:r>
              <a:rPr lang="en-US" altLang="en-US" u="sng" dirty="0"/>
              <a:t>New York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On Dec. 4, 1783, </a:t>
            </a:r>
            <a:r>
              <a:rPr lang="en-US" altLang="en-US" u="sng" dirty="0"/>
              <a:t>Washington</a:t>
            </a:r>
            <a:r>
              <a:rPr lang="en-US" altLang="en-US" dirty="0"/>
              <a:t> said farewell to his army and </a:t>
            </a:r>
            <a:r>
              <a:rPr lang="en-US" altLang="en-US" u="sng" dirty="0"/>
              <a:t>resigned</a:t>
            </a:r>
            <a:r>
              <a:rPr lang="en-US" altLang="en-US" dirty="0"/>
              <a:t> in a meeting with Congress.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He planned to return home to </a:t>
            </a:r>
            <a:r>
              <a:rPr lang="en-US" altLang="en-US" u="sng" dirty="0"/>
              <a:t>Mount Vernon</a:t>
            </a:r>
            <a:r>
              <a:rPr lang="en-US" altLang="en-US" dirty="0"/>
              <a:t>, Virginia and live quietly with his family.</a:t>
            </a:r>
          </a:p>
        </p:txBody>
      </p:sp>
      <p:pic>
        <p:nvPicPr>
          <p:cNvPr id="38916" name="Picture 4" descr="washington_resigning_7022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0449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t_ver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9972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Final </a:t>
            </a:r>
            <a:r>
              <a:rPr lang="en-US" altLang="en-US" dirty="0"/>
              <a:t>Numbers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*50,000 Americans killed or wounded</a:t>
            </a:r>
          </a:p>
          <a:p>
            <a:pPr eaLnBrk="1" hangingPunct="1"/>
            <a:r>
              <a:rPr lang="en-US" altLang="en-US" dirty="0"/>
              <a:t>*40,000 British Army and Navy killed or wounded</a:t>
            </a:r>
          </a:p>
          <a:p>
            <a:pPr eaLnBrk="1" hangingPunct="1"/>
            <a:r>
              <a:rPr lang="en-US" altLang="en-US" dirty="0"/>
              <a:t>*7,500 Germans killed or wounded</a:t>
            </a:r>
          </a:p>
          <a:p>
            <a:pPr eaLnBrk="1" hangingPunct="1"/>
            <a:r>
              <a:rPr lang="en-US" altLang="en-US" dirty="0"/>
              <a:t>Now left to fend for ourselves and create a new government</a:t>
            </a:r>
            <a:r>
              <a:rPr lang="en-US" altLang="en-US" dirty="0">
                <a:sym typeface="Wingdings" panose="05000000000000000000" pitchFamily="2" charset="2"/>
              </a:rPr>
              <a:t>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</a:rPr>
              <a:t> The British prepare for conflict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Lead by Thomas Gage-General/Governor of Mass.</a:t>
            </a:r>
          </a:p>
          <a:p>
            <a:pPr eaLnBrk="1" hangingPunct="1"/>
            <a:r>
              <a:rPr lang="en-US" altLang="en-US" dirty="0"/>
              <a:t>Sent in more troops around the city of Boston, but by April 1775 several thousand were on their way.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6388" name="Picture 3" descr="thomas-g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02418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red coa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40878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</a:rPr>
              <a:t>Paul Revere's Ride: April 18, 1775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William Dawes and Dr. Samuel Prescott joined</a:t>
            </a:r>
          </a:p>
          <a:p>
            <a:pPr eaLnBrk="1" hangingPunct="1"/>
            <a:r>
              <a:rPr lang="en-US" altLang="en-US" dirty="0"/>
              <a:t>British heard of ammunition stored in Concord Mass. and planned to send troops to confiscate the stockpile.</a:t>
            </a:r>
          </a:p>
          <a:p>
            <a:pPr eaLnBrk="1" hangingPunct="1"/>
            <a:r>
              <a:rPr lang="en-US" altLang="en-US" dirty="0"/>
              <a:t>Purpose was to get to Lexington and warn Sam Adams and John Hancock that the British were coming.  </a:t>
            </a:r>
            <a:r>
              <a:rPr lang="en-US" altLang="en-US" dirty="0">
                <a:hlinkClick r:id="rId2"/>
              </a:rPr>
              <a:t>Commercial</a:t>
            </a:r>
            <a:endParaRPr lang="en-US" altLang="en-US" dirty="0"/>
          </a:p>
          <a:p>
            <a:pPr eaLnBrk="1" hangingPunct="1"/>
            <a:r>
              <a:rPr lang="en-US" altLang="en-US" dirty="0"/>
              <a:t>Warn Concord to hide weapons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17412" name="Picture 3" descr="reve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267200"/>
            <a:ext cx="3225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7B9899"/>
                </a:solidFill>
              </a:rPr>
              <a:t>Lexington and Concord-April 19, 1775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First battles of the Revolutionary War</a:t>
            </a:r>
          </a:p>
          <a:p>
            <a:pPr eaLnBrk="1" hangingPunct="1"/>
            <a:r>
              <a:rPr lang="en-US" altLang="en-US" dirty="0"/>
              <a:t>British open fire on 70 Minutemen on town common after a random shot fired.  Killed 8 Minutemen.</a:t>
            </a:r>
          </a:p>
          <a:p>
            <a:pPr eaLnBrk="1" hangingPunct="1"/>
            <a:r>
              <a:rPr lang="en-US" altLang="en-US" dirty="0"/>
              <a:t>Captain John Parker </a:t>
            </a:r>
          </a:p>
          <a:p>
            <a:pPr marL="0" indent="0" eaLnBrk="1" hangingPunct="1">
              <a:buNone/>
            </a:pPr>
            <a:r>
              <a:rPr lang="en-US" altLang="en-US" dirty="0"/>
              <a:t>“Stand your Ground.  </a:t>
            </a:r>
          </a:p>
          <a:p>
            <a:pPr marL="0" indent="0" eaLnBrk="1" hangingPunct="1">
              <a:buNone/>
            </a:pPr>
            <a:r>
              <a:rPr lang="en-US" altLang="en-US" dirty="0"/>
              <a:t>Don’t fire unless fired </a:t>
            </a:r>
          </a:p>
          <a:p>
            <a:pPr marL="0" indent="0" eaLnBrk="1" hangingPunct="1">
              <a:buNone/>
            </a:pPr>
            <a:r>
              <a:rPr lang="en-US" altLang="en-US" dirty="0"/>
              <a:t>upon, but if they mean to </a:t>
            </a:r>
          </a:p>
          <a:p>
            <a:pPr marL="0" indent="0" eaLnBrk="1" hangingPunct="1">
              <a:buNone/>
            </a:pPr>
            <a:r>
              <a:rPr lang="en-US" altLang="en-US" dirty="0"/>
              <a:t>have war let it begin here.”</a:t>
            </a:r>
          </a:p>
          <a:p>
            <a:pPr eaLnBrk="1" hangingPunct="1"/>
            <a:r>
              <a:rPr lang="en-US" altLang="en-US" dirty="0">
                <a:hlinkClick r:id="rId2"/>
              </a:rPr>
              <a:t>Battle Scene 1  </a:t>
            </a:r>
            <a:r>
              <a:rPr lang="en-US" altLang="en-US" dirty="0">
                <a:hlinkClick r:id="rId3"/>
              </a:rPr>
              <a:t>#2 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8437" name="Picture 4" descr="battle-of-lexington-and-conco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246709"/>
            <a:ext cx="42322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Concord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After British arrived in Concord:</a:t>
            </a:r>
          </a:p>
          <a:p>
            <a:pPr marL="0" indent="0">
              <a:buNone/>
            </a:pPr>
            <a:r>
              <a:rPr lang="en-US" altLang="en-US" dirty="0"/>
              <a:t>	-They burned supplies they could find.</a:t>
            </a:r>
          </a:p>
          <a:p>
            <a:pPr marL="0" indent="0">
              <a:buNone/>
            </a:pPr>
            <a:r>
              <a:rPr lang="en-US" altLang="en-US" dirty="0"/>
              <a:t>	-Rebels attacked them repeatedly on the way back to Boston.  (174 wounded, 73 Dead British)</a:t>
            </a:r>
          </a:p>
          <a:p>
            <a:r>
              <a:rPr lang="en-US" altLang="en-US" dirty="0"/>
              <a:t>American victory, but lead to Boston Siege</a:t>
            </a:r>
          </a:p>
          <a:p>
            <a:r>
              <a:rPr lang="en-US" altLang="en-US" dirty="0"/>
              <a:t>"The Shot heard round the world", Ralph Waldo Emerson </a:t>
            </a:r>
            <a:r>
              <a:rPr lang="en-US" altLang="en-US" i="1" dirty="0"/>
              <a:t>Concord Hymn</a:t>
            </a:r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 descr="Old North Brid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2936875" cy="215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09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31A5-3AFB-4ED7-B022-361705CA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Ticonderoga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F30F-E5D1-4981-8436-AFD203819C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60848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Captain </a:t>
            </a:r>
            <a:r>
              <a:rPr lang="en-US" u="sng" dirty="0"/>
              <a:t>Benedict Arnold </a:t>
            </a:r>
            <a:r>
              <a:rPr lang="en-US" dirty="0"/>
              <a:t>of Connecticut raised a force of </a:t>
            </a:r>
            <a:r>
              <a:rPr lang="en-US" u="sng" dirty="0"/>
              <a:t>400</a:t>
            </a:r>
            <a:r>
              <a:rPr lang="en-US" dirty="0"/>
              <a:t> and planned to seize </a:t>
            </a:r>
            <a:r>
              <a:rPr lang="en-US" u="sng" dirty="0"/>
              <a:t>Fort Ticonderoga </a:t>
            </a:r>
            <a:r>
              <a:rPr lang="en-US" dirty="0"/>
              <a:t>near Lake Champlain in New York.  </a:t>
            </a:r>
          </a:p>
          <a:p>
            <a:pPr marL="0" indent="0">
              <a:buNone/>
            </a:pPr>
            <a:r>
              <a:rPr lang="en-US" dirty="0"/>
              <a:t>He was joined by Ethan Allen and the </a:t>
            </a:r>
            <a:r>
              <a:rPr lang="en-US" u="sng" dirty="0"/>
              <a:t>Green Mountain Boys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Together they took the British by surprise and took the fort on </a:t>
            </a:r>
            <a:r>
              <a:rPr lang="en-US" u="sng" dirty="0"/>
              <a:t>May 10, 1775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9538C-EACB-443C-9BB8-AEE1B8A17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21" y="2438400"/>
            <a:ext cx="3660057" cy="24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Battle of Bunker Hill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219200"/>
            <a:ext cx="8534400" cy="4598988"/>
          </a:xfrm>
        </p:spPr>
        <p:txBody>
          <a:bodyPr/>
          <a:lstStyle/>
          <a:p>
            <a:pPr eaLnBrk="1" hangingPunct="1"/>
            <a:r>
              <a:rPr lang="en-US" altLang="en-US" sz="2300" dirty="0"/>
              <a:t>On June 16, 1775</a:t>
            </a:r>
            <a:r>
              <a:rPr lang="en-US" altLang="en-US" sz="2300"/>
              <a:t>, _</a:t>
            </a:r>
            <a:r>
              <a:rPr lang="en-US" altLang="en-US" sz="2300" u="sng"/>
              <a:t>20,000</a:t>
            </a:r>
            <a:r>
              <a:rPr lang="en-US" altLang="en-US" sz="2300" dirty="0"/>
              <a:t>____ militiamen under the command of </a:t>
            </a:r>
            <a:r>
              <a:rPr lang="en-US" altLang="en-US" sz="2300" u="sng" dirty="0"/>
              <a:t>Colonel William Prescott</a:t>
            </a:r>
            <a:r>
              <a:rPr lang="en-US" altLang="en-US" sz="2300" dirty="0"/>
              <a:t>, set up a defense posts on Bunker Hill and nearby </a:t>
            </a:r>
            <a:r>
              <a:rPr lang="en-US" altLang="en-US" sz="2300" u="sng" dirty="0"/>
              <a:t>Breeds Hill</a:t>
            </a:r>
            <a:r>
              <a:rPr lang="en-US" altLang="en-US" sz="2300" dirty="0"/>
              <a:t>, across the harbor from Boston.</a:t>
            </a:r>
          </a:p>
          <a:p>
            <a:pPr eaLnBrk="1" hangingPunct="1"/>
            <a:r>
              <a:rPr lang="en-US" altLang="en-US" sz="2300" dirty="0"/>
              <a:t>The battle started on </a:t>
            </a:r>
            <a:r>
              <a:rPr lang="en-US" altLang="en-US" sz="2300" u="sng" dirty="0"/>
              <a:t>Breeds</a:t>
            </a:r>
            <a:r>
              <a:rPr lang="en-US" altLang="en-US" sz="2300" dirty="0"/>
              <a:t> Hill when British troops attacked with </a:t>
            </a:r>
            <a:r>
              <a:rPr lang="en-US" altLang="en-US" sz="2300" u="sng" dirty="0"/>
              <a:t>bayonets</a:t>
            </a:r>
            <a:r>
              <a:rPr lang="en-US" altLang="en-US" sz="2300" dirty="0"/>
              <a:t> drawn.</a:t>
            </a:r>
          </a:p>
          <a:p>
            <a:pPr eaLnBrk="1" hangingPunct="1"/>
            <a:r>
              <a:rPr lang="en-US" altLang="en-US" sz="2300" dirty="0"/>
              <a:t>-Prescott is famous for telling his troops, "Don't Fire until</a:t>
            </a:r>
            <a:r>
              <a:rPr lang="en-US" altLang="en-US" sz="2300" u="sng" dirty="0"/>
              <a:t> you see the white’s of their eyes.”</a:t>
            </a:r>
            <a:endParaRPr lang="en-US" altLang="en-US" sz="2300" dirty="0"/>
          </a:p>
          <a:p>
            <a:pPr eaLnBrk="1" hangingPunct="1"/>
            <a:r>
              <a:rPr lang="en-US" altLang="en-US" sz="2300" dirty="0"/>
              <a:t>-The Americans had to withdraw when they </a:t>
            </a:r>
            <a:r>
              <a:rPr lang="en-US" altLang="en-US" sz="2300" u="sng" dirty="0"/>
              <a:t>Ran out of gunpowder</a:t>
            </a:r>
            <a:r>
              <a:rPr lang="en-US" altLang="en-US" sz="2300" dirty="0"/>
              <a:t>.</a:t>
            </a:r>
          </a:p>
          <a:p>
            <a:pPr eaLnBrk="1" hangingPunct="1"/>
            <a:r>
              <a:rPr lang="en-US" altLang="en-US" sz="2300" dirty="0"/>
              <a:t>The British had charged up the hill</a:t>
            </a:r>
            <a:r>
              <a:rPr lang="en-US" altLang="en-US" sz="2300" u="sng" dirty="0"/>
              <a:t> 3 </a:t>
            </a:r>
            <a:r>
              <a:rPr lang="en-US" altLang="en-US" sz="2300" dirty="0"/>
              <a:t>times.</a:t>
            </a:r>
          </a:p>
          <a:p>
            <a:pPr eaLnBrk="1" hangingPunct="1"/>
            <a:r>
              <a:rPr lang="en-US" altLang="en-US" sz="2300" dirty="0"/>
              <a:t>-Although the British won the battle they </a:t>
            </a:r>
          </a:p>
          <a:p>
            <a:pPr marL="0" indent="0" eaLnBrk="1" hangingPunct="1">
              <a:buNone/>
            </a:pPr>
            <a:r>
              <a:rPr lang="en-US" altLang="en-US" sz="2300" dirty="0"/>
              <a:t>found out that the Americans </a:t>
            </a:r>
            <a:r>
              <a:rPr lang="en-US" altLang="en-US" sz="2300" u="sng" dirty="0"/>
              <a:t>would not </a:t>
            </a:r>
          </a:p>
          <a:p>
            <a:pPr marL="0" indent="0" eaLnBrk="1" hangingPunct="1">
              <a:buNone/>
            </a:pPr>
            <a:r>
              <a:rPr lang="en-US" altLang="en-US" sz="2300" u="sng" dirty="0"/>
              <a:t>be quick or easy to defeat .  </a:t>
            </a:r>
            <a:r>
              <a:rPr lang="en-US" altLang="en-US" sz="2300" u="sng" dirty="0">
                <a:hlinkClick r:id="rId2"/>
              </a:rPr>
              <a:t>Video</a:t>
            </a:r>
            <a:endParaRPr lang="en-US" altLang="en-US" sz="2300" u="sng" dirty="0"/>
          </a:p>
          <a:p>
            <a:pPr marL="0" indent="0" eaLnBrk="1" hangingPunct="1">
              <a:buNone/>
            </a:pPr>
            <a:endParaRPr lang="en-US" altLang="en-US" sz="2300" dirty="0"/>
          </a:p>
        </p:txBody>
      </p:sp>
      <p:pic>
        <p:nvPicPr>
          <p:cNvPr id="19460" name="Picture 4" descr="battleofbun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10200"/>
            <a:ext cx="3048000" cy="203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5757</TotalTime>
  <Words>2338</Words>
  <Application>Microsoft Office PowerPoint</Application>
  <PresentationFormat>On-screen Show (4:3)</PresentationFormat>
  <Paragraphs>201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Georgia</vt:lpstr>
      <vt:lpstr>Wingdings</vt:lpstr>
      <vt:lpstr>Wingdings 2</vt:lpstr>
      <vt:lpstr>Civic</vt:lpstr>
      <vt:lpstr>The Revolutionary War</vt:lpstr>
      <vt:lpstr>Part I: A Call To Arms</vt:lpstr>
      <vt:lpstr>The First Battles: Minutemen</vt:lpstr>
      <vt:lpstr> The British prepare for conflict</vt:lpstr>
      <vt:lpstr>Paul Revere's Ride: April 18, 1775</vt:lpstr>
      <vt:lpstr>Lexington and Concord-April 19, 1775</vt:lpstr>
      <vt:lpstr>Concord Cont.</vt:lpstr>
      <vt:lpstr>Fort Ticonderoga</vt:lpstr>
      <vt:lpstr>The Battle of Bunker Hill</vt:lpstr>
      <vt:lpstr>Which side to join?</vt:lpstr>
      <vt:lpstr>Part II: Moving Toward Independence</vt:lpstr>
      <vt:lpstr>2nd Continental Congress Cont.</vt:lpstr>
      <vt:lpstr>4.  The Declaration of Independence</vt:lpstr>
      <vt:lpstr>Declaration Continued</vt:lpstr>
      <vt:lpstr>Continental Army Faces Early Trouble</vt:lpstr>
      <vt:lpstr>Battle of Long Island</vt:lpstr>
      <vt:lpstr>Battle of Trenton</vt:lpstr>
      <vt:lpstr>Battle of Saratoga</vt:lpstr>
      <vt:lpstr>Battles Tactics and Strategy</vt:lpstr>
      <vt:lpstr>American Tactics</vt:lpstr>
      <vt:lpstr>Advantages for the British and Americans</vt:lpstr>
      <vt:lpstr>Women in the War</vt:lpstr>
      <vt:lpstr> Gaining Allies</vt:lpstr>
      <vt:lpstr>Others</vt:lpstr>
      <vt:lpstr>Winter at Valley Forge 1777-1778</vt:lpstr>
      <vt:lpstr>War in the West</vt:lpstr>
      <vt:lpstr>War at Sea</vt:lpstr>
      <vt:lpstr>War in the South</vt:lpstr>
      <vt:lpstr>War in the South Cont.</vt:lpstr>
      <vt:lpstr>Spain Joins</vt:lpstr>
      <vt:lpstr>War in the South Cont.</vt:lpstr>
      <vt:lpstr>Battle of Yorktown Sept. 28-Oct. 19 1781</vt:lpstr>
      <vt:lpstr>Battle of Yorktown-What Happened?</vt:lpstr>
      <vt:lpstr>Treaty of Paris</vt:lpstr>
      <vt:lpstr>After the War</vt:lpstr>
      <vt:lpstr>Final Numbers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Revolutionary War</dc:title>
  <dc:creator>Mitchell</dc:creator>
  <cp:lastModifiedBy>Zerr, Mitchell R</cp:lastModifiedBy>
  <cp:revision>91</cp:revision>
  <dcterms:created xsi:type="dcterms:W3CDTF">2011-09-27T03:25:40Z</dcterms:created>
  <dcterms:modified xsi:type="dcterms:W3CDTF">2021-10-15T15:35:03Z</dcterms:modified>
</cp:coreProperties>
</file>