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3" r:id="rId5"/>
    <p:sldId id="258" r:id="rId6"/>
    <p:sldId id="262" r:id="rId7"/>
    <p:sldId id="263" r:id="rId8"/>
    <p:sldId id="264" r:id="rId9"/>
    <p:sldId id="260" r:id="rId10"/>
    <p:sldId id="278" r:id="rId11"/>
    <p:sldId id="261" r:id="rId12"/>
    <p:sldId id="284" r:id="rId13"/>
    <p:sldId id="265" r:id="rId14"/>
    <p:sldId id="266" r:id="rId15"/>
    <p:sldId id="267" r:id="rId16"/>
    <p:sldId id="285" r:id="rId17"/>
    <p:sldId id="286" r:id="rId18"/>
    <p:sldId id="287" r:id="rId19"/>
    <p:sldId id="288" r:id="rId20"/>
    <p:sldId id="269" r:id="rId21"/>
    <p:sldId id="270" r:id="rId22"/>
    <p:sldId id="271" r:id="rId23"/>
    <p:sldId id="272" r:id="rId24"/>
    <p:sldId id="289" r:id="rId25"/>
    <p:sldId id="290" r:id="rId26"/>
    <p:sldId id="273" r:id="rId27"/>
    <p:sldId id="268" r:id="rId28"/>
    <p:sldId id="291" r:id="rId29"/>
    <p:sldId id="292" r:id="rId30"/>
    <p:sldId id="274" r:id="rId31"/>
    <p:sldId id="275" r:id="rId32"/>
    <p:sldId id="277" r:id="rId33"/>
    <p:sldId id="276" r:id="rId34"/>
    <p:sldId id="280"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ED5318-D144-455B-B7E5-A984C41E1AE0}"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5318-D144-455B-B7E5-A984C41E1AE0}"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5318-D144-455B-B7E5-A984C41E1AE0}"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5318-D144-455B-B7E5-A984C41E1AE0}"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D5318-D144-455B-B7E5-A984C41E1AE0}"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ED5318-D144-455B-B7E5-A984C41E1AE0}"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ED5318-D144-455B-B7E5-A984C41E1AE0}" type="datetimeFigureOut">
              <a:rPr lang="en-US" smtClean="0"/>
              <a:pPr/>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D5318-D144-455B-B7E5-A984C41E1AE0}" type="datetimeFigureOut">
              <a:rPr lang="en-US" smtClean="0"/>
              <a:pPr/>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D5318-D144-455B-B7E5-A984C41E1AE0}" type="datetimeFigureOut">
              <a:rPr lang="en-US" smtClean="0"/>
              <a:pPr/>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D5318-D144-455B-B7E5-A984C41E1AE0}"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D5318-D144-455B-B7E5-A984C41E1AE0}"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FF8A7-DFB0-4742-B8C7-8A000993B8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D5318-D144-455B-B7E5-A984C41E1AE0}" type="datetimeFigureOut">
              <a:rPr lang="en-US" smtClean="0"/>
              <a:pPr/>
              <a:t>4/21/2024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FF8A7-DFB0-4742-B8C7-8A000993B8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D4lzGsPEuo" TargetMode="External"/><Relationship Id="rId2" Type="http://schemas.openxmlformats.org/officeDocument/2006/relationships/hyperlink" Target="https://www.youtube.com/watch?v=eIdXxDARU_0"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youtube.com/watch?v=2hqjp_j45Yk"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discovere.binghamton.edu/news/civilwar-3826.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a:solidFill>
                  <a:srgbClr val="FF0000"/>
                </a:solidFill>
              </a:rPr>
              <a:t>Unit 11: The Civil War</a:t>
            </a:r>
          </a:p>
        </p:txBody>
      </p:sp>
      <p:sp>
        <p:nvSpPr>
          <p:cNvPr id="3" name="Subtitle 2"/>
          <p:cNvSpPr>
            <a:spLocks noGrp="1"/>
          </p:cNvSpPr>
          <p:nvPr>
            <p:ph type="subTitle" idx="1"/>
          </p:nvPr>
        </p:nvSpPr>
        <p:spPr>
          <a:xfrm>
            <a:off x="1371600" y="990600"/>
            <a:ext cx="6400800" cy="1752600"/>
          </a:xfrm>
        </p:spPr>
        <p:txBody>
          <a:bodyPr/>
          <a:lstStyle/>
          <a:p>
            <a:r>
              <a:rPr lang="en-US" b="1" u="sng" dirty="0">
                <a:solidFill>
                  <a:srgbClr val="FF0000"/>
                </a:solidFill>
              </a:rPr>
              <a:t>1861-1865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69214"/>
            <a:ext cx="8001000" cy="6288786"/>
          </a:xfrm>
          <a:prstGeom prst="rect">
            <a:avLst/>
          </a:prstGeom>
        </p:spPr>
      </p:pic>
      <p:sp>
        <p:nvSpPr>
          <p:cNvPr id="3" name="TextBox 2"/>
          <p:cNvSpPr txBox="1"/>
          <p:nvPr/>
        </p:nvSpPr>
        <p:spPr>
          <a:xfrm>
            <a:off x="2514600" y="228600"/>
            <a:ext cx="4343400" cy="369332"/>
          </a:xfrm>
          <a:prstGeom prst="rect">
            <a:avLst/>
          </a:prstGeom>
          <a:noFill/>
        </p:spPr>
        <p:txBody>
          <a:bodyPr wrap="square" rtlCol="0">
            <a:spAutoFit/>
          </a:bodyPr>
          <a:lstStyle/>
          <a:p>
            <a:pPr algn="ctr"/>
            <a:r>
              <a:rPr lang="en-US" b="1" u="sng" dirty="0"/>
              <a:t>Anaconda Plan</a:t>
            </a:r>
          </a:p>
        </p:txBody>
      </p:sp>
    </p:spTree>
    <p:extLst>
      <p:ext uri="{BB962C8B-B14F-4D97-AF65-F5344CB8AC3E}">
        <p14:creationId xmlns:p14="http://schemas.microsoft.com/office/powerpoint/2010/main" val="402448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rth_south_states.gif"/>
          <p:cNvPicPr>
            <a:picLocks noChangeAspect="1"/>
          </p:cNvPicPr>
          <p:nvPr/>
        </p:nvPicPr>
        <p:blipFill>
          <a:blip r:embed="rId2" cstate="print"/>
          <a:stretch>
            <a:fillRect/>
          </a:stretch>
        </p:blipFill>
        <p:spPr>
          <a:xfrm>
            <a:off x="0" y="304800"/>
            <a:ext cx="9196250" cy="5029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was this war more personal than any other in American history?</a:t>
            </a:r>
          </a:p>
        </p:txBody>
      </p:sp>
      <p:sp>
        <p:nvSpPr>
          <p:cNvPr id="3" name="Content Placeholder 2"/>
          <p:cNvSpPr>
            <a:spLocks noGrp="1"/>
          </p:cNvSpPr>
          <p:nvPr>
            <p:ph sz="half" idx="1"/>
          </p:nvPr>
        </p:nvSpPr>
        <p:spPr/>
        <p:txBody>
          <a:bodyPr/>
          <a:lstStyle/>
          <a:p>
            <a:r>
              <a:rPr lang="en-US" u="sng" dirty="0"/>
              <a:t>In border states you literally had brother fighting brother, cousin fighting cousin…etc.</a:t>
            </a:r>
          </a:p>
          <a:p>
            <a:r>
              <a:rPr lang="en-US" u="sng" dirty="0"/>
              <a:t>Same history, same country…etc.</a:t>
            </a:r>
          </a:p>
          <a:p>
            <a:r>
              <a:rPr lang="en-US" u="sng" dirty="0"/>
              <a:t>Leaders were classmates, friends…etc.</a:t>
            </a:r>
          </a:p>
        </p:txBody>
      </p:sp>
      <p:pic>
        <p:nvPicPr>
          <p:cNvPr id="5" name="Content Placeholder 4" descr="brothers.jpg"/>
          <p:cNvPicPr>
            <a:picLocks noGrp="1" noChangeAspect="1"/>
          </p:cNvPicPr>
          <p:nvPr>
            <p:ph sz="half" idx="2"/>
          </p:nvPr>
        </p:nvPicPr>
        <p:blipFill>
          <a:blip r:embed="rId2" cstate="print"/>
          <a:stretch>
            <a:fillRect/>
          </a:stretch>
        </p:blipFill>
        <p:spPr>
          <a:xfrm>
            <a:off x="3886200" y="2971800"/>
            <a:ext cx="2343150" cy="3124200"/>
          </a:xfrm>
        </p:spPr>
      </p:pic>
      <p:sp>
        <p:nvSpPr>
          <p:cNvPr id="6" name="TextBox 5"/>
          <p:cNvSpPr txBox="1"/>
          <p:nvPr/>
        </p:nvSpPr>
        <p:spPr>
          <a:xfrm>
            <a:off x="6400800" y="1752600"/>
            <a:ext cx="2590800" cy="3970318"/>
          </a:xfrm>
          <a:prstGeom prst="rect">
            <a:avLst/>
          </a:prstGeom>
          <a:noFill/>
        </p:spPr>
        <p:txBody>
          <a:bodyPr wrap="square" rtlCol="0">
            <a:spAutoFit/>
          </a:bodyPr>
          <a:lstStyle/>
          <a:p>
            <a:pPr>
              <a:buFont typeface="Arial" pitchFamily="34" charset="0"/>
              <a:buChar char="•"/>
            </a:pPr>
            <a:r>
              <a:rPr lang="en-US" sz="2800" dirty="0"/>
              <a:t>What led so many to enlist and fight in the war?</a:t>
            </a:r>
          </a:p>
          <a:p>
            <a:pPr>
              <a:buFont typeface="Arial" pitchFamily="34" charset="0"/>
              <a:buChar char="•"/>
            </a:pPr>
            <a:r>
              <a:rPr lang="en-US" sz="2800" u="sng" dirty="0"/>
              <a:t>Obligation to defend their side, didn’t want to look weak.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Soldiers of the war</a:t>
            </a:r>
            <a:br>
              <a:rPr lang="en-US" dirty="0"/>
            </a:br>
            <a:r>
              <a:rPr lang="en-US" dirty="0"/>
              <a:t>Age:</a:t>
            </a:r>
          </a:p>
        </p:txBody>
      </p:sp>
      <p:sp>
        <p:nvSpPr>
          <p:cNvPr id="3" name="Content Placeholder 2"/>
          <p:cNvSpPr>
            <a:spLocks noGrp="1"/>
          </p:cNvSpPr>
          <p:nvPr>
            <p:ph idx="1"/>
          </p:nvPr>
        </p:nvSpPr>
        <p:spPr>
          <a:xfrm>
            <a:off x="457200" y="1600200"/>
            <a:ext cx="5257800" cy="4525963"/>
          </a:xfrm>
        </p:spPr>
        <p:txBody>
          <a:bodyPr>
            <a:normAutofit/>
          </a:bodyPr>
          <a:lstStyle/>
          <a:p>
            <a:r>
              <a:rPr lang="en-US" dirty="0"/>
              <a:t>Average age was the mid-</a:t>
            </a:r>
            <a:r>
              <a:rPr lang="en-US" u="sng" dirty="0"/>
              <a:t>20s</a:t>
            </a:r>
          </a:p>
          <a:p>
            <a:r>
              <a:rPr lang="en-US" dirty="0"/>
              <a:t>Tens of </a:t>
            </a:r>
            <a:r>
              <a:rPr lang="en-US" u="sng" dirty="0"/>
              <a:t>1000s</a:t>
            </a:r>
            <a:r>
              <a:rPr lang="en-US" dirty="0"/>
              <a:t> were under the age of </a:t>
            </a:r>
            <a:r>
              <a:rPr lang="en-US" u="sng" dirty="0"/>
              <a:t>18</a:t>
            </a:r>
            <a:r>
              <a:rPr lang="en-US" dirty="0"/>
              <a:t>.  </a:t>
            </a:r>
          </a:p>
          <a:p>
            <a:r>
              <a:rPr lang="en-US" dirty="0"/>
              <a:t>Some were younger than </a:t>
            </a:r>
            <a:r>
              <a:rPr lang="en-US" u="sng" dirty="0"/>
              <a:t>14.</a:t>
            </a:r>
          </a:p>
        </p:txBody>
      </p:sp>
      <p:pic>
        <p:nvPicPr>
          <p:cNvPr id="6" name="Picture 5" descr="child soldiers.jpg"/>
          <p:cNvPicPr>
            <a:picLocks noChangeAspect="1"/>
          </p:cNvPicPr>
          <p:nvPr/>
        </p:nvPicPr>
        <p:blipFill>
          <a:blip r:embed="rId2" cstate="print"/>
          <a:stretch>
            <a:fillRect/>
          </a:stretch>
        </p:blipFill>
        <p:spPr>
          <a:xfrm>
            <a:off x="6172200" y="0"/>
            <a:ext cx="2971800" cy="4178300"/>
          </a:xfrm>
          <a:prstGeom prst="rect">
            <a:avLst/>
          </a:prstGeom>
        </p:spPr>
      </p:pic>
      <p:pic>
        <p:nvPicPr>
          <p:cNvPr id="7" name="Picture 6" descr="young soldier.jpg"/>
          <p:cNvPicPr>
            <a:picLocks noChangeAspect="1"/>
          </p:cNvPicPr>
          <p:nvPr/>
        </p:nvPicPr>
        <p:blipFill>
          <a:blip r:embed="rId3" cstate="print"/>
          <a:stretch>
            <a:fillRect/>
          </a:stretch>
        </p:blipFill>
        <p:spPr>
          <a:xfrm>
            <a:off x="5181600" y="2819400"/>
            <a:ext cx="2409825" cy="3571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Soldiers: Minorities</a:t>
            </a:r>
          </a:p>
        </p:txBody>
      </p:sp>
      <p:sp>
        <p:nvSpPr>
          <p:cNvPr id="3" name="Content Placeholder 2"/>
          <p:cNvSpPr>
            <a:spLocks noGrp="1"/>
          </p:cNvSpPr>
          <p:nvPr>
            <p:ph idx="1"/>
          </p:nvPr>
        </p:nvSpPr>
        <p:spPr/>
        <p:txBody>
          <a:bodyPr>
            <a:normAutofit/>
          </a:bodyPr>
          <a:lstStyle/>
          <a:p>
            <a:r>
              <a:rPr lang="en-US" dirty="0"/>
              <a:t>Early in the war </a:t>
            </a:r>
            <a:r>
              <a:rPr lang="en-US" u="sng" dirty="0"/>
              <a:t>African-Americans</a:t>
            </a:r>
            <a:r>
              <a:rPr lang="en-US" dirty="0"/>
              <a:t> were not allowed to fight.  Eventually, the </a:t>
            </a:r>
            <a:r>
              <a:rPr lang="en-US" u="sng" dirty="0"/>
              <a:t>North</a:t>
            </a:r>
            <a:r>
              <a:rPr lang="en-US" dirty="0"/>
              <a:t> changed this policy, but the </a:t>
            </a:r>
            <a:r>
              <a:rPr lang="en-US" u="sng" dirty="0"/>
              <a:t>South</a:t>
            </a:r>
            <a:r>
              <a:rPr lang="en-US" dirty="0"/>
              <a:t> waited until the very end of the war.</a:t>
            </a:r>
          </a:p>
          <a:p>
            <a:r>
              <a:rPr lang="en-US" u="sng" dirty="0"/>
              <a:t>200,000</a:t>
            </a:r>
            <a:r>
              <a:rPr lang="en-US" dirty="0"/>
              <a:t> African Americans, and </a:t>
            </a:r>
            <a:r>
              <a:rPr lang="en-US" u="sng" dirty="0"/>
              <a:t>10,000</a:t>
            </a:r>
            <a:r>
              <a:rPr lang="en-US" dirty="0"/>
              <a:t> Mexican Americans fought for the Union during the war.</a:t>
            </a:r>
            <a:endParaRPr lang="en-US" u="sng" dirty="0"/>
          </a:p>
          <a:p>
            <a:pPr>
              <a:buNone/>
            </a:pPr>
            <a:endParaRPr lang="en-US" u="sng" dirty="0"/>
          </a:p>
          <a:p>
            <a:pPr>
              <a:buNone/>
            </a:pPr>
            <a:endParaRPr lang="en-US" u="sng" dirty="0"/>
          </a:p>
        </p:txBody>
      </p:sp>
      <p:pic>
        <p:nvPicPr>
          <p:cNvPr id="4" name="Picture 3" descr="black-soldiers.jpg"/>
          <p:cNvPicPr>
            <a:picLocks noChangeAspect="1"/>
          </p:cNvPicPr>
          <p:nvPr/>
        </p:nvPicPr>
        <p:blipFill>
          <a:blip r:embed="rId2" cstate="print"/>
          <a:stretch>
            <a:fillRect/>
          </a:stretch>
        </p:blipFill>
        <p:spPr>
          <a:xfrm>
            <a:off x="6096000" y="4648200"/>
            <a:ext cx="2083313"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Soldiers: Totals</a:t>
            </a:r>
          </a:p>
        </p:txBody>
      </p:sp>
      <p:sp>
        <p:nvSpPr>
          <p:cNvPr id="3" name="Content Placeholder 2"/>
          <p:cNvSpPr>
            <a:spLocks noGrp="1"/>
          </p:cNvSpPr>
          <p:nvPr>
            <p:ph idx="1"/>
          </p:nvPr>
        </p:nvSpPr>
        <p:spPr>
          <a:xfrm>
            <a:off x="381000" y="2057400"/>
            <a:ext cx="8229600" cy="4525963"/>
          </a:xfrm>
        </p:spPr>
        <p:txBody>
          <a:bodyPr>
            <a:normAutofit/>
          </a:bodyPr>
          <a:lstStyle/>
          <a:p>
            <a:r>
              <a:rPr lang="en-US" dirty="0"/>
              <a:t>By the end of the war </a:t>
            </a:r>
            <a:r>
              <a:rPr lang="en-US" u="sng" dirty="0"/>
              <a:t>900,000</a:t>
            </a:r>
            <a:r>
              <a:rPr lang="en-US" dirty="0"/>
              <a:t> men fought for the Confederacy.  Those soldiers were called </a:t>
            </a:r>
            <a:r>
              <a:rPr lang="en-US" u="sng" dirty="0"/>
              <a:t>Rebels</a:t>
            </a:r>
            <a:r>
              <a:rPr lang="en-US" dirty="0"/>
              <a:t> by the North.</a:t>
            </a:r>
          </a:p>
          <a:p>
            <a:r>
              <a:rPr lang="en-US" dirty="0"/>
              <a:t>By the end of the war </a:t>
            </a:r>
            <a:r>
              <a:rPr lang="en-US" u="sng" dirty="0"/>
              <a:t>2.1 Million</a:t>
            </a:r>
            <a:r>
              <a:rPr lang="en-US" dirty="0"/>
              <a:t> men fought for the Union.  Those soldiers were called </a:t>
            </a:r>
            <a:r>
              <a:rPr lang="en-US" u="sng" dirty="0"/>
              <a:t>Yankees</a:t>
            </a:r>
            <a:r>
              <a:rPr lang="en-US" dirty="0"/>
              <a:t> by the South.</a:t>
            </a:r>
          </a:p>
          <a:p>
            <a:r>
              <a:rPr lang="en-US" dirty="0"/>
              <a:t>Most soldiers were </a:t>
            </a:r>
            <a:r>
              <a:rPr lang="en-US" u="sng" dirty="0"/>
              <a:t>farmers </a:t>
            </a:r>
            <a:r>
              <a:rPr lang="en-US" dirty="0"/>
              <a:t>making up ½ of the </a:t>
            </a:r>
            <a:r>
              <a:rPr lang="en-US" u="sng" dirty="0"/>
              <a:t>Union</a:t>
            </a:r>
            <a:r>
              <a:rPr lang="en-US" dirty="0"/>
              <a:t> army and </a:t>
            </a:r>
            <a:r>
              <a:rPr lang="en-US" u="sng" dirty="0"/>
              <a:t>60% </a:t>
            </a:r>
            <a:r>
              <a:rPr lang="en-US" dirty="0"/>
              <a:t>of the South.</a:t>
            </a:r>
          </a:p>
        </p:txBody>
      </p:sp>
      <p:pic>
        <p:nvPicPr>
          <p:cNvPr id="4" name="Picture 3" descr="csa-usa-totals_0_0.jpg"/>
          <p:cNvPicPr>
            <a:picLocks noChangeAspect="1"/>
          </p:cNvPicPr>
          <p:nvPr/>
        </p:nvPicPr>
        <p:blipFill>
          <a:blip r:embed="rId2" cstate="print"/>
          <a:stretch>
            <a:fillRect/>
          </a:stretch>
        </p:blipFill>
        <p:spPr>
          <a:xfrm>
            <a:off x="3886200" y="0"/>
            <a:ext cx="5390148"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Camp Life</a:t>
            </a:r>
          </a:p>
        </p:txBody>
      </p:sp>
      <p:sp>
        <p:nvSpPr>
          <p:cNvPr id="3" name="Content Placeholder 2"/>
          <p:cNvSpPr>
            <a:spLocks noGrp="1"/>
          </p:cNvSpPr>
          <p:nvPr>
            <p:ph idx="1"/>
          </p:nvPr>
        </p:nvSpPr>
        <p:spPr>
          <a:xfrm>
            <a:off x="457200" y="2057400"/>
            <a:ext cx="8229600" cy="4525963"/>
          </a:xfrm>
        </p:spPr>
        <p:txBody>
          <a:bodyPr>
            <a:normAutofit fontScale="92500" lnSpcReduction="10000"/>
          </a:bodyPr>
          <a:lstStyle/>
          <a:p>
            <a:r>
              <a:rPr lang="en-US" dirty="0"/>
              <a:t>Describe some of the positive and negative parts of camp life, where they spent the vast majority of their time.</a:t>
            </a:r>
          </a:p>
          <a:p>
            <a:r>
              <a:rPr lang="en-US" dirty="0"/>
              <a:t>Positives: </a:t>
            </a:r>
            <a:r>
              <a:rPr lang="en-US" u="sng" dirty="0"/>
              <a:t>Letters from home, </a:t>
            </a:r>
            <a:r>
              <a:rPr lang="en-US" u="sng" dirty="0">
                <a:hlinkClick r:id="rId2"/>
              </a:rPr>
              <a:t>songs</a:t>
            </a:r>
            <a:r>
              <a:rPr lang="en-US" u="sng" dirty="0"/>
              <a:t>, stories, </a:t>
            </a:r>
            <a:r>
              <a:rPr lang="en-US" u="sng" dirty="0">
                <a:hlinkClick r:id="rId3"/>
              </a:rPr>
              <a:t>baseball games.</a:t>
            </a:r>
            <a:endParaRPr lang="en-US" u="sng" dirty="0"/>
          </a:p>
          <a:p>
            <a:r>
              <a:rPr lang="en-US" dirty="0"/>
              <a:t>Negatives:</a:t>
            </a:r>
            <a:r>
              <a:rPr lang="en-US" u="sng" dirty="0"/>
              <a:t> dull routine, drills, bad food, marches, rain.</a:t>
            </a:r>
          </a:p>
          <a:p>
            <a:r>
              <a:rPr lang="en-US" dirty="0"/>
              <a:t>Desertion was a big issue for both sides.  About 1 of every </a:t>
            </a:r>
            <a:r>
              <a:rPr lang="en-US" u="sng" dirty="0"/>
              <a:t>11</a:t>
            </a:r>
            <a:r>
              <a:rPr lang="en-US" dirty="0"/>
              <a:t> Union and 1 of every</a:t>
            </a:r>
            <a:r>
              <a:rPr lang="en-US" u="sng" dirty="0"/>
              <a:t> 8 </a:t>
            </a:r>
            <a:r>
              <a:rPr lang="en-US" dirty="0"/>
              <a:t>confederates ran away.</a:t>
            </a:r>
          </a:p>
        </p:txBody>
      </p:sp>
      <p:pic>
        <p:nvPicPr>
          <p:cNvPr id="4" name="Picture 3" descr="camp life.jpg"/>
          <p:cNvPicPr>
            <a:picLocks noChangeAspect="1"/>
          </p:cNvPicPr>
          <p:nvPr/>
        </p:nvPicPr>
        <p:blipFill>
          <a:blip r:embed="rId4" cstate="print"/>
          <a:stretch>
            <a:fillRect/>
          </a:stretch>
        </p:blipFill>
        <p:spPr>
          <a:xfrm>
            <a:off x="3505200" y="152400"/>
            <a:ext cx="5120640" cy="1828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at Home</a:t>
            </a:r>
          </a:p>
        </p:txBody>
      </p:sp>
      <p:sp>
        <p:nvSpPr>
          <p:cNvPr id="3" name="Content Placeholder 2"/>
          <p:cNvSpPr>
            <a:spLocks noGrp="1"/>
          </p:cNvSpPr>
          <p:nvPr>
            <p:ph sz="half" idx="1"/>
          </p:nvPr>
        </p:nvSpPr>
        <p:spPr/>
        <p:txBody>
          <a:bodyPr/>
          <a:lstStyle/>
          <a:p>
            <a:r>
              <a:rPr lang="en-US" dirty="0"/>
              <a:t>Why was life more difficult in the South than the North during the war?</a:t>
            </a:r>
          </a:p>
          <a:p>
            <a:r>
              <a:rPr lang="en-US" u="sng" dirty="0"/>
              <a:t>Most of the war was fought in the South, more destruction, lost crops and homes, many displaced, food and supply shortages.</a:t>
            </a:r>
          </a:p>
        </p:txBody>
      </p:sp>
      <p:pic>
        <p:nvPicPr>
          <p:cNvPr id="5" name="Content Placeholder 4" descr="life at home.jpg"/>
          <p:cNvPicPr>
            <a:picLocks noGrp="1" noChangeAspect="1"/>
          </p:cNvPicPr>
          <p:nvPr>
            <p:ph sz="half" idx="2"/>
          </p:nvPr>
        </p:nvPicPr>
        <p:blipFill>
          <a:blip r:embed="rId2" cstate="print"/>
          <a:stretch>
            <a:fillRect/>
          </a:stretch>
        </p:blipFill>
        <p:spPr>
          <a:xfrm>
            <a:off x="5029200" y="1143000"/>
            <a:ext cx="3276600" cy="2413679"/>
          </a:xfrm>
        </p:spPr>
      </p:pic>
      <p:pic>
        <p:nvPicPr>
          <p:cNvPr id="6" name="Picture 5" descr="cabin_women.jpg"/>
          <p:cNvPicPr>
            <a:picLocks noChangeAspect="1"/>
          </p:cNvPicPr>
          <p:nvPr/>
        </p:nvPicPr>
        <p:blipFill>
          <a:blip r:embed="rId3" cstate="print"/>
          <a:stretch>
            <a:fillRect/>
          </a:stretch>
        </p:blipFill>
        <p:spPr>
          <a:xfrm>
            <a:off x="4800600" y="3657600"/>
            <a:ext cx="3691297" cy="27908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at home: Women</a:t>
            </a:r>
          </a:p>
        </p:txBody>
      </p:sp>
      <p:sp>
        <p:nvSpPr>
          <p:cNvPr id="3" name="Content Placeholder 2"/>
          <p:cNvSpPr>
            <a:spLocks noGrp="1"/>
          </p:cNvSpPr>
          <p:nvPr>
            <p:ph sz="half" idx="1"/>
          </p:nvPr>
        </p:nvSpPr>
        <p:spPr/>
        <p:txBody>
          <a:bodyPr>
            <a:normAutofit fontScale="92500" lnSpcReduction="20000"/>
          </a:bodyPr>
          <a:lstStyle/>
          <a:p>
            <a:r>
              <a:rPr lang="en-US" dirty="0"/>
              <a:t>What was life like for most women who were left at home during the war?</a:t>
            </a:r>
          </a:p>
          <a:p>
            <a:r>
              <a:rPr lang="en-US" u="sng" dirty="0"/>
              <a:t>Kept farms and factories going, ran offices, taught school, kept governmental records, suffered from stress and loss of loved ones, thousands served as nurses, and some even fought.</a:t>
            </a:r>
          </a:p>
        </p:txBody>
      </p:sp>
      <p:pic>
        <p:nvPicPr>
          <p:cNvPr id="5" name="Content Placeholder 4" descr="women_nurse.jpg"/>
          <p:cNvPicPr>
            <a:picLocks noGrp="1" noChangeAspect="1"/>
          </p:cNvPicPr>
          <p:nvPr>
            <p:ph sz="half" idx="2"/>
          </p:nvPr>
        </p:nvPicPr>
        <p:blipFill>
          <a:blip r:embed="rId2" cstate="print"/>
          <a:stretch>
            <a:fillRect/>
          </a:stretch>
        </p:blipFill>
        <p:spPr>
          <a:xfrm>
            <a:off x="4572000" y="1447800"/>
            <a:ext cx="4038600" cy="2612469"/>
          </a:xfrm>
        </p:spPr>
      </p:pic>
      <p:pic>
        <p:nvPicPr>
          <p:cNvPr id="6" name="Picture 5" descr="women in war.jpg"/>
          <p:cNvPicPr>
            <a:picLocks noChangeAspect="1"/>
          </p:cNvPicPr>
          <p:nvPr/>
        </p:nvPicPr>
        <p:blipFill>
          <a:blip r:embed="rId3" cstate="print"/>
          <a:stretch>
            <a:fillRect/>
          </a:stretch>
        </p:blipFill>
        <p:spPr>
          <a:xfrm flipH="1">
            <a:off x="4648200" y="4114800"/>
            <a:ext cx="3801350" cy="263107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343400" cy="1143000"/>
          </a:xfrm>
        </p:spPr>
        <p:txBody>
          <a:bodyPr>
            <a:normAutofit fontScale="90000"/>
          </a:bodyPr>
          <a:lstStyle/>
          <a:p>
            <a:pPr algn="l"/>
            <a:r>
              <a:rPr lang="en-US" dirty="0"/>
              <a:t>Women continued</a:t>
            </a:r>
          </a:p>
        </p:txBody>
      </p:sp>
      <p:sp>
        <p:nvSpPr>
          <p:cNvPr id="3" name="Content Placeholder 2"/>
          <p:cNvSpPr>
            <a:spLocks noGrp="1"/>
          </p:cNvSpPr>
          <p:nvPr>
            <p:ph sz="half" idx="1"/>
          </p:nvPr>
        </p:nvSpPr>
        <p:spPr/>
        <p:txBody>
          <a:bodyPr/>
          <a:lstStyle/>
          <a:p>
            <a:r>
              <a:rPr lang="en-US" dirty="0"/>
              <a:t>Select one of the following women who served as a nurse and describe her experience below: Clara Barton, </a:t>
            </a:r>
            <a:r>
              <a:rPr lang="en-US" dirty="0" err="1"/>
              <a:t>Dorthea</a:t>
            </a:r>
            <a:r>
              <a:rPr lang="en-US" dirty="0"/>
              <a:t> Dix, Mary Edwards Walker.</a:t>
            </a:r>
          </a:p>
        </p:txBody>
      </p:sp>
      <p:sp>
        <p:nvSpPr>
          <p:cNvPr id="4" name="Content Placeholder 3"/>
          <p:cNvSpPr>
            <a:spLocks noGrp="1"/>
          </p:cNvSpPr>
          <p:nvPr>
            <p:ph sz="half" idx="2"/>
          </p:nvPr>
        </p:nvSpPr>
        <p:spPr/>
        <p:txBody>
          <a:bodyPr/>
          <a:lstStyle/>
          <a:p>
            <a:r>
              <a:rPr lang="en-US" dirty="0"/>
              <a:t>Select one of the female spies/soldiers from the text and describe her contribution:</a:t>
            </a:r>
          </a:p>
          <a:p>
            <a:r>
              <a:rPr lang="en-US" dirty="0"/>
              <a:t>Rose O’Neal Greenhow</a:t>
            </a:r>
          </a:p>
          <a:p>
            <a:r>
              <a:rPr lang="en-US" dirty="0"/>
              <a:t>Belle Boyd</a:t>
            </a:r>
          </a:p>
          <a:p>
            <a:r>
              <a:rPr lang="en-US" dirty="0"/>
              <a:t>Frances Clayton </a:t>
            </a:r>
          </a:p>
          <a:p>
            <a:r>
              <a:rPr lang="en-US" dirty="0"/>
              <a:t>Harriet Tubman</a:t>
            </a:r>
          </a:p>
          <a:p>
            <a:r>
              <a:rPr lang="en-US" dirty="0" err="1"/>
              <a:t>Loreta</a:t>
            </a:r>
            <a:r>
              <a:rPr lang="en-US" dirty="0"/>
              <a:t> </a:t>
            </a:r>
            <a:r>
              <a:rPr lang="en-US" dirty="0" err="1"/>
              <a:t>Janeta</a:t>
            </a:r>
            <a:r>
              <a:rPr lang="en-US" dirty="0"/>
              <a:t> </a:t>
            </a:r>
            <a:r>
              <a:rPr lang="en-US" dirty="0" err="1"/>
              <a:t>Velazques</a:t>
            </a:r>
            <a:endParaRPr lang="en-US" dirty="0"/>
          </a:p>
        </p:txBody>
      </p:sp>
      <p:pic>
        <p:nvPicPr>
          <p:cNvPr id="6" name="Picture 5" descr="clara barton.jpg"/>
          <p:cNvPicPr>
            <a:picLocks noChangeAspect="1"/>
          </p:cNvPicPr>
          <p:nvPr/>
        </p:nvPicPr>
        <p:blipFill>
          <a:blip r:embed="rId2" cstate="print"/>
          <a:stretch>
            <a:fillRect/>
          </a:stretch>
        </p:blipFill>
        <p:spPr>
          <a:xfrm>
            <a:off x="1828800" y="4648200"/>
            <a:ext cx="1783080" cy="2026227"/>
          </a:xfrm>
          <a:prstGeom prst="rect">
            <a:avLst/>
          </a:prstGeom>
        </p:spPr>
      </p:pic>
      <p:pic>
        <p:nvPicPr>
          <p:cNvPr id="1026" name="Picture 2" descr="Image Result">
            <a:extLst>
              <a:ext uri="{FF2B5EF4-FFF2-40B4-BE49-F238E27FC236}">
                <a16:creationId xmlns:a16="http://schemas.microsoft.com/office/drawing/2014/main" id="{FEDF4067-32B4-A7D4-917C-5CBA8E48F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248" y="106973"/>
            <a:ext cx="1824905" cy="1264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reta Janeta Velazquez - Wikidata">
            <a:extLst>
              <a:ext uri="{FF2B5EF4-FFF2-40B4-BE49-F238E27FC236}">
                <a16:creationId xmlns:a16="http://schemas.microsoft.com/office/drawing/2014/main" id="{CC7407FE-FBF4-F298-E2B9-15AEC2A8D4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06973"/>
            <a:ext cx="1206500" cy="14740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lle Boyd (1844-1900) - Find a Grave Memorial">
            <a:extLst>
              <a:ext uri="{FF2B5EF4-FFF2-40B4-BE49-F238E27FC236}">
                <a16:creationId xmlns:a16="http://schemas.microsoft.com/office/drawing/2014/main" id="{75572144-5A61-8F6E-CF7B-AD7088764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518" y="64598"/>
            <a:ext cx="1349375" cy="134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 Introduction</a:t>
            </a:r>
          </a:p>
        </p:txBody>
      </p:sp>
      <p:sp>
        <p:nvSpPr>
          <p:cNvPr id="3" name="Content Placeholder 2"/>
          <p:cNvSpPr>
            <a:spLocks noGrp="1"/>
          </p:cNvSpPr>
          <p:nvPr>
            <p:ph sz="half" idx="1"/>
          </p:nvPr>
        </p:nvSpPr>
        <p:spPr>
          <a:xfrm>
            <a:off x="457200" y="1600200"/>
            <a:ext cx="4191000" cy="4525963"/>
          </a:xfrm>
        </p:spPr>
        <p:txBody>
          <a:bodyPr>
            <a:normAutofit/>
          </a:bodyPr>
          <a:lstStyle/>
          <a:p>
            <a:r>
              <a:rPr lang="en-US" u="sng" dirty="0"/>
              <a:t>South Carolina </a:t>
            </a:r>
            <a:r>
              <a:rPr lang="en-US" dirty="0"/>
              <a:t>became  the 1</a:t>
            </a:r>
            <a:r>
              <a:rPr lang="en-US" baseline="30000" dirty="0"/>
              <a:t>st</a:t>
            </a:r>
            <a:r>
              <a:rPr lang="en-US" dirty="0"/>
              <a:t> state to secede on </a:t>
            </a:r>
            <a:r>
              <a:rPr lang="en-US" u="sng" dirty="0"/>
              <a:t>Dec. 20, </a:t>
            </a:r>
            <a:r>
              <a:rPr lang="en-US" dirty="0"/>
              <a:t>1860.</a:t>
            </a:r>
          </a:p>
          <a:p>
            <a:r>
              <a:rPr lang="en-US" dirty="0"/>
              <a:t>By February 1861, the following had also seceded:</a:t>
            </a:r>
          </a:p>
          <a:p>
            <a:pPr>
              <a:buNone/>
            </a:pPr>
            <a:r>
              <a:rPr lang="en-US" dirty="0"/>
              <a:t>	1.  Texas, 2.  Louisiana, 3.  Mississippi, 4. Alabama, 5. Florida, 6. Georgia</a:t>
            </a:r>
          </a:p>
        </p:txBody>
      </p:sp>
      <p:pic>
        <p:nvPicPr>
          <p:cNvPr id="5" name="Picture 4" descr="civil war.jpg"/>
          <p:cNvPicPr>
            <a:picLocks noChangeAspect="1"/>
          </p:cNvPicPr>
          <p:nvPr/>
        </p:nvPicPr>
        <p:blipFill>
          <a:blip r:embed="rId2" cstate="print"/>
          <a:stretch>
            <a:fillRect/>
          </a:stretch>
        </p:blipFill>
        <p:spPr>
          <a:xfrm>
            <a:off x="4419600" y="1524000"/>
            <a:ext cx="4419600" cy="42729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Technology</a:t>
            </a:r>
          </a:p>
        </p:txBody>
      </p:sp>
      <p:sp>
        <p:nvSpPr>
          <p:cNvPr id="3" name="Content Placeholder 2"/>
          <p:cNvSpPr>
            <a:spLocks noGrp="1"/>
          </p:cNvSpPr>
          <p:nvPr>
            <p:ph idx="1"/>
          </p:nvPr>
        </p:nvSpPr>
        <p:spPr>
          <a:xfrm>
            <a:off x="457200" y="1600200"/>
            <a:ext cx="4572000" cy="4525963"/>
          </a:xfrm>
        </p:spPr>
        <p:txBody>
          <a:bodyPr>
            <a:normAutofit fontScale="77500" lnSpcReduction="20000"/>
          </a:bodyPr>
          <a:lstStyle/>
          <a:p>
            <a:pPr>
              <a:buNone/>
            </a:pPr>
            <a:r>
              <a:rPr lang="en-US" dirty="0"/>
              <a:t>The Civil War has also been called the 1</a:t>
            </a:r>
            <a:r>
              <a:rPr lang="en-US" baseline="30000" dirty="0"/>
              <a:t>st</a:t>
            </a:r>
            <a:r>
              <a:rPr lang="en-US" dirty="0"/>
              <a:t> </a:t>
            </a:r>
            <a:r>
              <a:rPr lang="en-US" u="sng" dirty="0"/>
              <a:t>modern war </a:t>
            </a:r>
            <a:r>
              <a:rPr lang="en-US" dirty="0"/>
              <a:t>because it was the first war to take place after the Industrial Revolution.</a:t>
            </a:r>
          </a:p>
          <a:p>
            <a:pPr>
              <a:buNone/>
            </a:pPr>
            <a:endParaRPr lang="en-US" dirty="0"/>
          </a:p>
          <a:p>
            <a:pPr marL="514350" indent="-514350">
              <a:buAutoNum type="arabicPeriod"/>
            </a:pPr>
            <a:r>
              <a:rPr lang="en-US" dirty="0"/>
              <a:t>First war to be </a:t>
            </a:r>
            <a:r>
              <a:rPr lang="en-US" u="sng" dirty="0">
                <a:hlinkClick r:id="rId2"/>
              </a:rPr>
              <a:t>photographed</a:t>
            </a:r>
            <a:r>
              <a:rPr lang="en-US" dirty="0"/>
              <a:t> – thousands of pictures taken by – </a:t>
            </a:r>
            <a:r>
              <a:rPr lang="en-US" u="sng" dirty="0"/>
              <a:t>Matthew Brady </a:t>
            </a:r>
            <a:r>
              <a:rPr lang="en-US" dirty="0"/>
              <a:t>– famous photographer of the war.</a:t>
            </a:r>
          </a:p>
          <a:p>
            <a:pPr marL="514350" indent="-514350">
              <a:buAutoNum type="arabicPeriod"/>
            </a:pPr>
            <a:endParaRPr lang="en-US" dirty="0"/>
          </a:p>
          <a:p>
            <a:pPr marL="514350" indent="-514350">
              <a:buAutoNum type="arabicPeriod"/>
            </a:pPr>
            <a:r>
              <a:rPr lang="en-US" u="sng" dirty="0"/>
              <a:t>Railroads</a:t>
            </a:r>
            <a:r>
              <a:rPr lang="en-US" dirty="0"/>
              <a:t> were 1</a:t>
            </a:r>
            <a:r>
              <a:rPr lang="en-US" baseline="30000" dirty="0"/>
              <a:t>st</a:t>
            </a:r>
            <a:r>
              <a:rPr lang="en-US" dirty="0"/>
              <a:t> used to transport troops and supplies</a:t>
            </a:r>
          </a:p>
        </p:txBody>
      </p:sp>
      <p:pic>
        <p:nvPicPr>
          <p:cNvPr id="4" name="Picture 3" descr="mathew_brady_civil_war_battlefield.jpg"/>
          <p:cNvPicPr>
            <a:picLocks noChangeAspect="1"/>
          </p:cNvPicPr>
          <p:nvPr/>
        </p:nvPicPr>
        <p:blipFill>
          <a:blip r:embed="rId3" cstate="print"/>
          <a:stretch>
            <a:fillRect/>
          </a:stretch>
        </p:blipFill>
        <p:spPr>
          <a:xfrm>
            <a:off x="5181600" y="1143000"/>
            <a:ext cx="3804333" cy="2430018"/>
          </a:xfrm>
          <a:prstGeom prst="rect">
            <a:avLst/>
          </a:prstGeom>
        </p:spPr>
      </p:pic>
      <p:pic>
        <p:nvPicPr>
          <p:cNvPr id="5" name="Picture 4" descr="railroad.jpg"/>
          <p:cNvPicPr>
            <a:picLocks noChangeAspect="1"/>
          </p:cNvPicPr>
          <p:nvPr/>
        </p:nvPicPr>
        <p:blipFill>
          <a:blip r:embed="rId4" cstate="print"/>
          <a:stretch>
            <a:fillRect/>
          </a:stretch>
        </p:blipFill>
        <p:spPr>
          <a:xfrm>
            <a:off x="5181600" y="3582396"/>
            <a:ext cx="3962400" cy="2678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Continued</a:t>
            </a:r>
          </a:p>
        </p:txBody>
      </p:sp>
      <p:sp>
        <p:nvSpPr>
          <p:cNvPr id="3" name="Content Placeholder 2"/>
          <p:cNvSpPr>
            <a:spLocks noGrp="1"/>
          </p:cNvSpPr>
          <p:nvPr>
            <p:ph idx="1"/>
          </p:nvPr>
        </p:nvSpPr>
        <p:spPr>
          <a:xfrm>
            <a:off x="457200" y="1600200"/>
            <a:ext cx="3810000" cy="4525963"/>
          </a:xfrm>
        </p:spPr>
        <p:txBody>
          <a:bodyPr>
            <a:normAutofit lnSpcReduction="10000"/>
          </a:bodyPr>
          <a:lstStyle/>
          <a:p>
            <a:pPr>
              <a:buNone/>
            </a:pPr>
            <a:r>
              <a:rPr lang="en-US" dirty="0"/>
              <a:t>3.  </a:t>
            </a:r>
            <a:r>
              <a:rPr lang="en-US" u="sng" dirty="0"/>
              <a:t>Telegraphs</a:t>
            </a:r>
            <a:r>
              <a:rPr lang="en-US" dirty="0"/>
              <a:t> were sometimes used for communication – lines often cut though</a:t>
            </a:r>
          </a:p>
          <a:p>
            <a:pPr>
              <a:buNone/>
            </a:pPr>
            <a:r>
              <a:rPr lang="en-US" dirty="0"/>
              <a:t>4.  </a:t>
            </a:r>
            <a:r>
              <a:rPr lang="en-US" u="sng" dirty="0"/>
              <a:t>Ironclad ships </a:t>
            </a:r>
            <a:r>
              <a:rPr lang="en-US" dirty="0"/>
              <a:t>were used for the 1</a:t>
            </a:r>
            <a:r>
              <a:rPr lang="en-US" baseline="30000" dirty="0"/>
              <a:t>st</a:t>
            </a:r>
            <a:r>
              <a:rPr lang="en-US" dirty="0"/>
              <a:t> time instead of wood ships.</a:t>
            </a:r>
          </a:p>
        </p:txBody>
      </p:sp>
      <p:pic>
        <p:nvPicPr>
          <p:cNvPr id="4" name="Picture 3" descr="telegraph.jpg"/>
          <p:cNvPicPr>
            <a:picLocks noChangeAspect="1"/>
          </p:cNvPicPr>
          <p:nvPr/>
        </p:nvPicPr>
        <p:blipFill>
          <a:blip r:embed="rId2" cstate="print"/>
          <a:stretch>
            <a:fillRect/>
          </a:stretch>
        </p:blipFill>
        <p:spPr>
          <a:xfrm>
            <a:off x="4453552" y="1183337"/>
            <a:ext cx="4461848" cy="3246328"/>
          </a:xfrm>
          <a:prstGeom prst="rect">
            <a:avLst/>
          </a:prstGeom>
        </p:spPr>
      </p:pic>
      <p:pic>
        <p:nvPicPr>
          <p:cNvPr id="5" name="Picture 4" descr="Ironclad-Ships.jpg"/>
          <p:cNvPicPr>
            <a:picLocks noChangeAspect="1"/>
          </p:cNvPicPr>
          <p:nvPr/>
        </p:nvPicPr>
        <p:blipFill>
          <a:blip r:embed="rId3" cstate="print"/>
          <a:stretch>
            <a:fillRect/>
          </a:stretch>
        </p:blipFill>
        <p:spPr>
          <a:xfrm>
            <a:off x="4724400" y="4223073"/>
            <a:ext cx="3962400" cy="24326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Continued</a:t>
            </a:r>
          </a:p>
        </p:txBody>
      </p:sp>
      <p:sp>
        <p:nvSpPr>
          <p:cNvPr id="3" name="Content Placeholder 2"/>
          <p:cNvSpPr>
            <a:spLocks noGrp="1"/>
          </p:cNvSpPr>
          <p:nvPr>
            <p:ph idx="1"/>
          </p:nvPr>
        </p:nvSpPr>
        <p:spPr>
          <a:xfrm>
            <a:off x="457200" y="1600200"/>
            <a:ext cx="4191000" cy="4525963"/>
          </a:xfrm>
        </p:spPr>
        <p:txBody>
          <a:bodyPr/>
          <a:lstStyle/>
          <a:p>
            <a:pPr>
              <a:buNone/>
            </a:pPr>
            <a:r>
              <a:rPr lang="en-US" dirty="0"/>
              <a:t>5.  </a:t>
            </a:r>
            <a:r>
              <a:rPr lang="en-US" u="sng" dirty="0"/>
              <a:t>Hot Air </a:t>
            </a:r>
            <a:r>
              <a:rPr lang="en-US" dirty="0"/>
              <a:t>balloons for </a:t>
            </a:r>
            <a:r>
              <a:rPr lang="en-US" u="sng" dirty="0"/>
              <a:t>spying</a:t>
            </a:r>
          </a:p>
          <a:p>
            <a:pPr marL="514350" indent="-514350">
              <a:buAutoNum type="arabicPeriod" startAt="6"/>
            </a:pPr>
            <a:r>
              <a:rPr lang="en-US" u="sng" dirty="0"/>
              <a:t>Submarines </a:t>
            </a:r>
            <a:r>
              <a:rPr lang="en-US" dirty="0"/>
              <a:t>which used </a:t>
            </a:r>
            <a:r>
              <a:rPr lang="en-US" u="sng" dirty="0"/>
              <a:t>torpedoes (Naval Mines) CSS Hunley</a:t>
            </a:r>
          </a:p>
          <a:p>
            <a:pPr marL="514350" indent="-514350">
              <a:buAutoNum type="arabicPeriod" startAt="6"/>
            </a:pPr>
            <a:r>
              <a:rPr lang="en-US" u="sng" dirty="0"/>
              <a:t>Trench</a:t>
            </a:r>
            <a:r>
              <a:rPr lang="en-US" dirty="0"/>
              <a:t> Warfare – </a:t>
            </a:r>
            <a:r>
              <a:rPr lang="en-US" u="sng" dirty="0"/>
              <a:t>dug in positions</a:t>
            </a:r>
          </a:p>
        </p:txBody>
      </p:sp>
      <p:pic>
        <p:nvPicPr>
          <p:cNvPr id="4" name="Picture 3" descr="civil-war-balloon.jpg"/>
          <p:cNvPicPr>
            <a:picLocks noChangeAspect="1"/>
          </p:cNvPicPr>
          <p:nvPr/>
        </p:nvPicPr>
        <p:blipFill>
          <a:blip r:embed="rId2" cstate="print"/>
          <a:stretch>
            <a:fillRect/>
          </a:stretch>
        </p:blipFill>
        <p:spPr>
          <a:xfrm>
            <a:off x="6248400" y="1219200"/>
            <a:ext cx="2714625" cy="2850000"/>
          </a:xfrm>
          <a:prstGeom prst="rect">
            <a:avLst/>
          </a:prstGeom>
        </p:spPr>
      </p:pic>
      <p:pic>
        <p:nvPicPr>
          <p:cNvPr id="5" name="Picture 4" descr="Hl_Hunley_Submarine.jpg"/>
          <p:cNvPicPr>
            <a:picLocks noChangeAspect="1"/>
          </p:cNvPicPr>
          <p:nvPr/>
        </p:nvPicPr>
        <p:blipFill>
          <a:blip r:embed="rId3" cstate="print"/>
          <a:stretch>
            <a:fillRect/>
          </a:stretch>
        </p:blipFill>
        <p:spPr>
          <a:xfrm>
            <a:off x="4953000" y="4038600"/>
            <a:ext cx="32512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8.  New Weapons</a:t>
            </a:r>
          </a:p>
        </p:txBody>
      </p:sp>
      <p:sp>
        <p:nvSpPr>
          <p:cNvPr id="3" name="Content Placeholder 2"/>
          <p:cNvSpPr>
            <a:spLocks noGrp="1"/>
          </p:cNvSpPr>
          <p:nvPr>
            <p:ph idx="1"/>
          </p:nvPr>
        </p:nvSpPr>
        <p:spPr/>
        <p:txBody>
          <a:bodyPr>
            <a:normAutofit fontScale="85000" lnSpcReduction="20000"/>
          </a:bodyPr>
          <a:lstStyle/>
          <a:p>
            <a:r>
              <a:rPr lang="en-US" u="sng" dirty="0"/>
              <a:t>Long ranged rifles </a:t>
            </a:r>
            <a:r>
              <a:rPr lang="en-US" dirty="0"/>
              <a:t>replaced the short-ranged musket- Most commonly used weapon among </a:t>
            </a:r>
            <a:r>
              <a:rPr lang="en-US" u="sng" dirty="0"/>
              <a:t>the infantry</a:t>
            </a:r>
          </a:p>
          <a:p>
            <a:r>
              <a:rPr lang="en-US" u="sng" dirty="0"/>
              <a:t>Hand grenades- </a:t>
            </a:r>
            <a:r>
              <a:rPr lang="en-US" dirty="0"/>
              <a:t>hardly ever used – did not work well.</a:t>
            </a:r>
          </a:p>
          <a:p>
            <a:r>
              <a:rPr lang="en-US" dirty="0"/>
              <a:t>Carbine rifles – </a:t>
            </a:r>
            <a:r>
              <a:rPr lang="en-US" u="sng" dirty="0"/>
              <a:t>used cartridges (breech loading/lever action) instead of the step-by-step muzzle loading </a:t>
            </a:r>
            <a:r>
              <a:rPr lang="en-US" dirty="0"/>
              <a:t>– very expensive – not many used in Civil War, but common after the war.</a:t>
            </a:r>
          </a:p>
          <a:p>
            <a:r>
              <a:rPr lang="en-US" u="sng" dirty="0"/>
              <a:t>Land Mines and Under water mines</a:t>
            </a:r>
          </a:p>
          <a:p>
            <a:r>
              <a:rPr lang="en-US" dirty="0"/>
              <a:t>Machine Guns –</a:t>
            </a:r>
            <a:r>
              <a:rPr lang="en-US" u="sng" dirty="0"/>
              <a:t>Gatlin gun (not used much)</a:t>
            </a:r>
          </a:p>
          <a:p>
            <a:r>
              <a:rPr lang="en-US" dirty="0" err="1"/>
              <a:t>Minie</a:t>
            </a:r>
            <a:r>
              <a:rPr lang="en-US" dirty="0"/>
              <a:t> ball- </a:t>
            </a:r>
            <a:r>
              <a:rPr lang="en-US" u="sng" dirty="0"/>
              <a:t>new slug used for rifles- expanded and used rifling to spin- could shoot 600 yards accurately up to 1000 yards, the main reason for higher death rates.</a:t>
            </a:r>
          </a:p>
        </p:txBody>
      </p:sp>
      <p:pic>
        <p:nvPicPr>
          <p:cNvPr id="4" name="Picture 3" descr="carbine.jpg"/>
          <p:cNvPicPr>
            <a:picLocks noChangeAspect="1"/>
          </p:cNvPicPr>
          <p:nvPr/>
        </p:nvPicPr>
        <p:blipFill>
          <a:blip r:embed="rId2" cstate="print"/>
          <a:stretch>
            <a:fillRect/>
          </a:stretch>
        </p:blipFill>
        <p:spPr>
          <a:xfrm>
            <a:off x="0" y="0"/>
            <a:ext cx="3276600" cy="770001"/>
          </a:xfrm>
          <a:prstGeom prst="rect">
            <a:avLst/>
          </a:prstGeom>
        </p:spPr>
      </p:pic>
      <p:pic>
        <p:nvPicPr>
          <p:cNvPr id="5" name="Picture 4" descr="gatling-gun.jpg"/>
          <p:cNvPicPr>
            <a:picLocks noChangeAspect="1"/>
          </p:cNvPicPr>
          <p:nvPr/>
        </p:nvPicPr>
        <p:blipFill>
          <a:blip r:embed="rId3" cstate="print"/>
          <a:stretch>
            <a:fillRect/>
          </a:stretch>
        </p:blipFill>
        <p:spPr>
          <a:xfrm>
            <a:off x="7086600" y="0"/>
            <a:ext cx="1626843" cy="1453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8253-7580-47D5-AA89-BB000D18DACE}"/>
              </a:ext>
            </a:extLst>
          </p:cNvPr>
          <p:cNvSpPr>
            <a:spLocks noGrp="1"/>
          </p:cNvSpPr>
          <p:nvPr>
            <p:ph type="title"/>
          </p:nvPr>
        </p:nvSpPr>
        <p:spPr/>
        <p:txBody>
          <a:bodyPr/>
          <a:lstStyle/>
          <a:p>
            <a:r>
              <a:rPr lang="en-US" dirty="0"/>
              <a:t>VII.  Prisons Camps</a:t>
            </a:r>
          </a:p>
        </p:txBody>
      </p:sp>
      <p:sp>
        <p:nvSpPr>
          <p:cNvPr id="3" name="Content Placeholder 2">
            <a:extLst>
              <a:ext uri="{FF2B5EF4-FFF2-40B4-BE49-F238E27FC236}">
                <a16:creationId xmlns:a16="http://schemas.microsoft.com/office/drawing/2014/main" id="{BA580EB1-0C0E-43F4-83F0-73C6437B4D33}"/>
              </a:ext>
            </a:extLst>
          </p:cNvPr>
          <p:cNvSpPr>
            <a:spLocks noGrp="1"/>
          </p:cNvSpPr>
          <p:nvPr>
            <p:ph sz="half" idx="1"/>
          </p:nvPr>
        </p:nvSpPr>
        <p:spPr/>
        <p:txBody>
          <a:bodyPr>
            <a:normAutofit/>
          </a:bodyPr>
          <a:lstStyle/>
          <a:p>
            <a:r>
              <a:rPr lang="en-US" dirty="0"/>
              <a:t>At first each side would </a:t>
            </a:r>
            <a:r>
              <a:rPr lang="en-US" u="sng" dirty="0"/>
              <a:t>Exchange</a:t>
            </a:r>
            <a:r>
              <a:rPr lang="en-US" dirty="0"/>
              <a:t> prisoners.</a:t>
            </a:r>
          </a:p>
          <a:p>
            <a:r>
              <a:rPr lang="en-US" dirty="0"/>
              <a:t>Eventually, each side set up </a:t>
            </a:r>
            <a:r>
              <a:rPr lang="en-US" u="sng" dirty="0"/>
              <a:t>prison camps</a:t>
            </a:r>
            <a:r>
              <a:rPr lang="en-US" dirty="0"/>
              <a:t>.</a:t>
            </a:r>
          </a:p>
          <a:p>
            <a:r>
              <a:rPr lang="en-US" dirty="0"/>
              <a:t>The biggest issue was the</a:t>
            </a:r>
            <a:r>
              <a:rPr lang="en-US" u="sng" dirty="0"/>
              <a:t> food </a:t>
            </a:r>
            <a:r>
              <a:rPr lang="en-US" dirty="0"/>
              <a:t>shortage</a:t>
            </a:r>
          </a:p>
        </p:txBody>
      </p:sp>
      <p:pic>
        <p:nvPicPr>
          <p:cNvPr id="2050" name="Picture 2" descr="Prison Camps">
            <a:extLst>
              <a:ext uri="{FF2B5EF4-FFF2-40B4-BE49-F238E27FC236}">
                <a16:creationId xmlns:a16="http://schemas.microsoft.com/office/drawing/2014/main" id="{B2E8E784-D915-4A4E-A70D-E62E37E422F9}"/>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2" y="1600200"/>
            <a:ext cx="4038600" cy="2450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tional Park Civil War Series: The Prison Camp at Andersonville">
            <a:extLst>
              <a:ext uri="{FF2B5EF4-FFF2-40B4-BE49-F238E27FC236}">
                <a16:creationId xmlns:a16="http://schemas.microsoft.com/office/drawing/2014/main" id="{30950BEE-B008-4BB0-A0B3-01E1F4773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606" y="4253530"/>
            <a:ext cx="2633017" cy="21590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80 American Slavery U.S. I Honors ideas | slavery, african american  history, american history">
            <a:extLst>
              <a:ext uri="{FF2B5EF4-FFF2-40B4-BE49-F238E27FC236}">
                <a16:creationId xmlns:a16="http://schemas.microsoft.com/office/drawing/2014/main" id="{DC3E162D-401B-4809-94D1-AC5F4EB37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286" y="4059329"/>
            <a:ext cx="1573834" cy="254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65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2384-A1F2-4AC0-A4C4-8E0C6DF16EC0}"/>
              </a:ext>
            </a:extLst>
          </p:cNvPr>
          <p:cNvSpPr>
            <a:spLocks noGrp="1"/>
          </p:cNvSpPr>
          <p:nvPr>
            <p:ph type="title"/>
          </p:nvPr>
        </p:nvSpPr>
        <p:spPr/>
        <p:txBody>
          <a:bodyPr/>
          <a:lstStyle/>
          <a:p>
            <a:r>
              <a:rPr lang="en-US" dirty="0"/>
              <a:t>Prison Camps Continued</a:t>
            </a:r>
          </a:p>
        </p:txBody>
      </p:sp>
      <p:sp>
        <p:nvSpPr>
          <p:cNvPr id="3" name="Content Placeholder 2">
            <a:extLst>
              <a:ext uri="{FF2B5EF4-FFF2-40B4-BE49-F238E27FC236}">
                <a16:creationId xmlns:a16="http://schemas.microsoft.com/office/drawing/2014/main" id="{77F824CD-667D-4509-A32D-195D5654B846}"/>
              </a:ext>
            </a:extLst>
          </p:cNvPr>
          <p:cNvSpPr>
            <a:spLocks noGrp="1"/>
          </p:cNvSpPr>
          <p:nvPr>
            <p:ph sz="half" idx="1"/>
          </p:nvPr>
        </p:nvSpPr>
        <p:spPr>
          <a:xfrm>
            <a:off x="457200" y="1218291"/>
            <a:ext cx="4038600" cy="4525963"/>
          </a:xfrm>
        </p:spPr>
        <p:txBody>
          <a:bodyPr>
            <a:normAutofit lnSpcReduction="10000"/>
          </a:bodyPr>
          <a:lstStyle/>
          <a:p>
            <a:r>
              <a:rPr lang="en-US" u="sng" dirty="0"/>
              <a:t>Andersonville </a:t>
            </a:r>
            <a:r>
              <a:rPr lang="en-US" dirty="0"/>
              <a:t>was the worst prison camp in the South.  It was built to hold only</a:t>
            </a:r>
            <a:r>
              <a:rPr lang="en-US" u="sng" dirty="0"/>
              <a:t> 10,000 </a:t>
            </a:r>
            <a:r>
              <a:rPr lang="en-US" dirty="0"/>
              <a:t>prisoners, but eventually</a:t>
            </a:r>
            <a:r>
              <a:rPr lang="en-US" u="sng" dirty="0"/>
              <a:t> 33,000 </a:t>
            </a:r>
            <a:r>
              <a:rPr lang="en-US" dirty="0"/>
              <a:t>were imprisoned at the same time.  Almost</a:t>
            </a:r>
            <a:r>
              <a:rPr lang="en-US" u="sng" dirty="0"/>
              <a:t> 13,000 </a:t>
            </a:r>
            <a:r>
              <a:rPr lang="en-US" dirty="0"/>
              <a:t>Union prisoners died there, mostly of </a:t>
            </a:r>
            <a:r>
              <a:rPr lang="en-US" u="sng" dirty="0"/>
              <a:t>disease</a:t>
            </a:r>
            <a:r>
              <a:rPr lang="en-US" dirty="0"/>
              <a:t>.</a:t>
            </a:r>
          </a:p>
          <a:p>
            <a:endParaRPr lang="en-US" dirty="0"/>
          </a:p>
        </p:txBody>
      </p:sp>
      <p:sp>
        <p:nvSpPr>
          <p:cNvPr id="4" name="Content Placeholder 3">
            <a:extLst>
              <a:ext uri="{FF2B5EF4-FFF2-40B4-BE49-F238E27FC236}">
                <a16:creationId xmlns:a16="http://schemas.microsoft.com/office/drawing/2014/main" id="{8D871E25-8352-479A-8994-C5BFDDD32B01}"/>
              </a:ext>
            </a:extLst>
          </p:cNvPr>
          <p:cNvSpPr>
            <a:spLocks noGrp="1"/>
          </p:cNvSpPr>
          <p:nvPr>
            <p:ph sz="half" idx="2"/>
          </p:nvPr>
        </p:nvSpPr>
        <p:spPr>
          <a:xfrm>
            <a:off x="4648200" y="1166018"/>
            <a:ext cx="4038600" cy="4525963"/>
          </a:xfrm>
        </p:spPr>
        <p:txBody>
          <a:bodyPr>
            <a:normAutofit lnSpcReduction="10000"/>
          </a:bodyPr>
          <a:lstStyle/>
          <a:p>
            <a:r>
              <a:rPr lang="en-US" u="sng" dirty="0"/>
              <a:t>Elmira </a:t>
            </a:r>
            <a:r>
              <a:rPr lang="en-US" dirty="0"/>
              <a:t>was the worst camp in the North.  Almost</a:t>
            </a:r>
            <a:r>
              <a:rPr lang="en-US" u="sng" dirty="0"/>
              <a:t> ¼ </a:t>
            </a:r>
            <a:r>
              <a:rPr lang="en-US" dirty="0"/>
              <a:t>died due to </a:t>
            </a:r>
            <a:r>
              <a:rPr lang="en-US" u="sng" dirty="0"/>
              <a:t>cold </a:t>
            </a:r>
            <a:r>
              <a:rPr lang="en-US" dirty="0"/>
              <a:t>temps, and</a:t>
            </a:r>
            <a:r>
              <a:rPr lang="en-US" u="sng" dirty="0"/>
              <a:t> disease </a:t>
            </a:r>
            <a:r>
              <a:rPr lang="en-US" dirty="0"/>
              <a:t>from drinking water from a pond that was also used as a </a:t>
            </a:r>
            <a:r>
              <a:rPr lang="en-US" u="sng" dirty="0"/>
              <a:t>toilet </a:t>
            </a:r>
            <a:r>
              <a:rPr lang="en-US" dirty="0"/>
              <a:t>and for</a:t>
            </a:r>
            <a:r>
              <a:rPr lang="en-US" u="sng" dirty="0"/>
              <a:t> garbage</a:t>
            </a:r>
            <a:r>
              <a:rPr lang="en-US" dirty="0"/>
              <a:t>.</a:t>
            </a:r>
          </a:p>
        </p:txBody>
      </p:sp>
      <p:pic>
        <p:nvPicPr>
          <p:cNvPr id="1026" name="Picture 2" descr="Elmira Prison Camp OnLine Library - Gallery 1">
            <a:extLst>
              <a:ext uri="{FF2B5EF4-FFF2-40B4-BE49-F238E27FC236}">
                <a16:creationId xmlns:a16="http://schemas.microsoft.com/office/drawing/2014/main" id="{37E81E09-F009-448F-A648-C0FE53ED5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148" y="4261757"/>
            <a:ext cx="4038600" cy="259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79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Medicine</a:t>
            </a:r>
          </a:p>
        </p:txBody>
      </p:sp>
      <p:sp>
        <p:nvSpPr>
          <p:cNvPr id="3" name="Content Placeholder 2"/>
          <p:cNvSpPr>
            <a:spLocks noGrp="1"/>
          </p:cNvSpPr>
          <p:nvPr>
            <p:ph idx="1"/>
          </p:nvPr>
        </p:nvSpPr>
        <p:spPr/>
        <p:txBody>
          <a:bodyPr>
            <a:normAutofit fontScale="92500" lnSpcReduction="20000"/>
          </a:bodyPr>
          <a:lstStyle/>
          <a:p>
            <a:r>
              <a:rPr lang="en-US" dirty="0"/>
              <a:t>Medical practices were very primitive compared to today’s standards</a:t>
            </a:r>
          </a:p>
          <a:p>
            <a:r>
              <a:rPr lang="en-US" dirty="0"/>
              <a:t>Not much for pain medicine –</a:t>
            </a:r>
            <a:r>
              <a:rPr lang="en-US" u="sng" dirty="0"/>
              <a:t> chloroform</a:t>
            </a:r>
            <a:r>
              <a:rPr lang="en-US" dirty="0"/>
              <a:t>, </a:t>
            </a:r>
            <a:r>
              <a:rPr lang="en-US" u="sng" dirty="0"/>
              <a:t>alcohol</a:t>
            </a:r>
            <a:r>
              <a:rPr lang="en-US" dirty="0"/>
              <a:t>, </a:t>
            </a:r>
            <a:r>
              <a:rPr lang="en-US" u="sng" dirty="0"/>
              <a:t>ether</a:t>
            </a:r>
            <a:r>
              <a:rPr lang="en-US" dirty="0"/>
              <a:t>, or the brand-new drug </a:t>
            </a:r>
            <a:r>
              <a:rPr lang="en-US" u="sng" dirty="0"/>
              <a:t>morphine</a:t>
            </a:r>
            <a:r>
              <a:rPr lang="en-US" dirty="0"/>
              <a:t>.</a:t>
            </a:r>
          </a:p>
          <a:p>
            <a:r>
              <a:rPr lang="en-US" u="sng" dirty="0"/>
              <a:t>Disease</a:t>
            </a:r>
            <a:r>
              <a:rPr lang="en-US" dirty="0"/>
              <a:t> was the #1 killer in the Civil War – </a:t>
            </a:r>
            <a:r>
              <a:rPr lang="en-US" u="sng" dirty="0"/>
              <a:t>dysentery killed more than anything else</a:t>
            </a:r>
          </a:p>
          <a:p>
            <a:r>
              <a:rPr lang="en-US" dirty="0"/>
              <a:t>No </a:t>
            </a:r>
            <a:r>
              <a:rPr lang="en-US" u="sng" dirty="0"/>
              <a:t>antibiotics </a:t>
            </a:r>
            <a:r>
              <a:rPr lang="en-US" dirty="0"/>
              <a:t>yet</a:t>
            </a:r>
          </a:p>
          <a:p>
            <a:r>
              <a:rPr lang="en-US" dirty="0"/>
              <a:t>If you were wounded –</a:t>
            </a:r>
            <a:r>
              <a:rPr lang="en-US" u="sng" dirty="0"/>
              <a:t> amputation </a:t>
            </a:r>
            <a:r>
              <a:rPr lang="en-US" dirty="0"/>
              <a:t>– the cutting off </a:t>
            </a:r>
            <a:r>
              <a:rPr lang="en-US"/>
              <a:t>of limbs </a:t>
            </a:r>
            <a:r>
              <a:rPr lang="en-US" dirty="0"/>
              <a:t>– was usually the treatment to prevent </a:t>
            </a:r>
            <a:r>
              <a:rPr lang="en-US" u="sng" dirty="0"/>
              <a:t>infection (gangrene)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VIII: Terminology</a:t>
            </a:r>
          </a:p>
        </p:txBody>
      </p:sp>
      <p:sp>
        <p:nvSpPr>
          <p:cNvPr id="3" name="Content Placeholder 2"/>
          <p:cNvSpPr>
            <a:spLocks noGrp="1"/>
          </p:cNvSpPr>
          <p:nvPr>
            <p:ph idx="1"/>
          </p:nvPr>
        </p:nvSpPr>
        <p:spPr/>
        <p:txBody>
          <a:bodyPr>
            <a:normAutofit fontScale="92500"/>
          </a:bodyPr>
          <a:lstStyle/>
          <a:p>
            <a:r>
              <a:rPr lang="en-US" dirty="0"/>
              <a:t>Copperheads- </a:t>
            </a:r>
            <a:r>
              <a:rPr lang="en-US" u="sng" dirty="0"/>
              <a:t>People who opposed the Civil War</a:t>
            </a:r>
            <a:r>
              <a:rPr lang="en-US" dirty="0"/>
              <a:t>.</a:t>
            </a:r>
          </a:p>
          <a:p>
            <a:r>
              <a:rPr lang="en-US" dirty="0"/>
              <a:t>Cavalry-</a:t>
            </a:r>
            <a:r>
              <a:rPr lang="en-US" u="sng" dirty="0"/>
              <a:t>horse back soldiers-wore a yellow band</a:t>
            </a:r>
          </a:p>
          <a:p>
            <a:r>
              <a:rPr lang="en-US" dirty="0"/>
              <a:t>Infantry-</a:t>
            </a:r>
            <a:r>
              <a:rPr lang="en-US" u="sng" dirty="0"/>
              <a:t>Foot soldiers –wore a light blue band</a:t>
            </a:r>
          </a:p>
          <a:p>
            <a:r>
              <a:rPr lang="en-US" dirty="0"/>
              <a:t>Artillery-</a:t>
            </a:r>
            <a:r>
              <a:rPr lang="en-US" u="sng" dirty="0"/>
              <a:t>Cannons or big guns-wore a red band</a:t>
            </a:r>
          </a:p>
          <a:p>
            <a:r>
              <a:rPr lang="en-US" dirty="0"/>
              <a:t>“Napoleon”-</a:t>
            </a:r>
            <a:r>
              <a:rPr lang="en-US" u="sng" dirty="0"/>
              <a:t>Most popular cannon</a:t>
            </a:r>
          </a:p>
          <a:p>
            <a:r>
              <a:rPr lang="en-US" dirty="0"/>
              <a:t>Yankee (Billy Yank)-nickname for </a:t>
            </a:r>
            <a:r>
              <a:rPr lang="en-US" u="sng" dirty="0"/>
              <a:t>Union soldiers</a:t>
            </a:r>
          </a:p>
          <a:p>
            <a:r>
              <a:rPr lang="en-US" dirty="0"/>
              <a:t>Rebel (Johnny </a:t>
            </a:r>
            <a:r>
              <a:rPr lang="en-US" dirty="0" err="1"/>
              <a:t>Reb</a:t>
            </a:r>
            <a:r>
              <a:rPr lang="en-US" dirty="0"/>
              <a:t>)- </a:t>
            </a:r>
            <a:r>
              <a:rPr lang="en-US" u="sng" dirty="0"/>
              <a:t>Confederate soldier </a:t>
            </a:r>
            <a:r>
              <a:rPr lang="en-US" dirty="0"/>
              <a:t>nickname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14E7-6868-4B0D-813E-E7BBD4283B00}"/>
              </a:ext>
            </a:extLst>
          </p:cNvPr>
          <p:cNvSpPr>
            <a:spLocks noGrp="1"/>
          </p:cNvSpPr>
          <p:nvPr>
            <p:ph type="title"/>
          </p:nvPr>
        </p:nvSpPr>
        <p:spPr>
          <a:xfrm>
            <a:off x="453683" y="935819"/>
            <a:ext cx="8229600" cy="1143000"/>
          </a:xfrm>
        </p:spPr>
        <p:txBody>
          <a:bodyPr/>
          <a:lstStyle/>
          <a:p>
            <a:r>
              <a:rPr lang="en-US" dirty="0"/>
              <a:t>Draft</a:t>
            </a:r>
          </a:p>
        </p:txBody>
      </p:sp>
      <p:sp>
        <p:nvSpPr>
          <p:cNvPr id="3" name="Content Placeholder 2">
            <a:extLst>
              <a:ext uri="{FF2B5EF4-FFF2-40B4-BE49-F238E27FC236}">
                <a16:creationId xmlns:a16="http://schemas.microsoft.com/office/drawing/2014/main" id="{78577341-EA91-42A0-9212-28E14D7442B1}"/>
              </a:ext>
            </a:extLst>
          </p:cNvPr>
          <p:cNvSpPr>
            <a:spLocks noGrp="1"/>
          </p:cNvSpPr>
          <p:nvPr>
            <p:ph idx="1"/>
          </p:nvPr>
        </p:nvSpPr>
        <p:spPr>
          <a:xfrm>
            <a:off x="453683" y="2332037"/>
            <a:ext cx="8229600" cy="4525963"/>
          </a:xfrm>
        </p:spPr>
        <p:txBody>
          <a:bodyPr>
            <a:normAutofit lnSpcReduction="10000"/>
          </a:bodyPr>
          <a:lstStyle/>
          <a:p>
            <a:r>
              <a:rPr lang="en-US" dirty="0"/>
              <a:t>Required able-bodied white men between the ages of 20-45 in the North to register.</a:t>
            </a:r>
          </a:p>
          <a:p>
            <a:r>
              <a:rPr lang="en-US" dirty="0"/>
              <a:t>If selected, you had to serve in the war unless you could pay $300 bounty.  Led to a belief that it was a “rich man’s war, but a poor man’s fight”.</a:t>
            </a:r>
          </a:p>
          <a:p>
            <a:r>
              <a:rPr lang="en-US" dirty="0"/>
              <a:t>Also, led to draft riots in New York City July 1863, where at least 100 and possible over 1000 were killed.</a:t>
            </a:r>
          </a:p>
        </p:txBody>
      </p:sp>
      <p:pic>
        <p:nvPicPr>
          <p:cNvPr id="1026" name="Picture 2" descr="On This Day: 1863, The New York City Draft Riots - Tenement Museum">
            <a:extLst>
              <a:ext uri="{FF2B5EF4-FFF2-40B4-BE49-F238E27FC236}">
                <a16:creationId xmlns:a16="http://schemas.microsoft.com/office/drawing/2014/main" id="{824177A0-03E4-423B-98F5-5D55407CC4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314"/>
            <a:ext cx="2736166" cy="2385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York City draft riots - Wikipedia">
            <a:extLst>
              <a:ext uri="{FF2B5EF4-FFF2-40B4-BE49-F238E27FC236}">
                <a16:creationId xmlns:a16="http://schemas.microsoft.com/office/drawing/2014/main" id="{B941A7FC-4B55-4322-9258-B616A64D0C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4" y="-22314"/>
            <a:ext cx="2515235" cy="238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80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9437-848B-46B3-9786-C1F988AF3095}"/>
              </a:ext>
            </a:extLst>
          </p:cNvPr>
          <p:cNvSpPr>
            <a:spLocks noGrp="1"/>
          </p:cNvSpPr>
          <p:nvPr>
            <p:ph type="title"/>
          </p:nvPr>
        </p:nvSpPr>
        <p:spPr>
          <a:xfrm>
            <a:off x="484163" y="76200"/>
            <a:ext cx="8229600" cy="1143000"/>
          </a:xfrm>
        </p:spPr>
        <p:txBody>
          <a:bodyPr/>
          <a:lstStyle/>
          <a:p>
            <a:r>
              <a:rPr lang="en-US" dirty="0"/>
              <a:t>Military Terms/Divisions</a:t>
            </a:r>
          </a:p>
        </p:txBody>
      </p:sp>
      <p:graphicFrame>
        <p:nvGraphicFramePr>
          <p:cNvPr id="4" name="Table 4">
            <a:extLst>
              <a:ext uri="{FF2B5EF4-FFF2-40B4-BE49-F238E27FC236}">
                <a16:creationId xmlns:a16="http://schemas.microsoft.com/office/drawing/2014/main" id="{EBEE879D-08F5-4F27-9BA3-780A6E449614}"/>
              </a:ext>
            </a:extLst>
          </p:cNvPr>
          <p:cNvGraphicFramePr>
            <a:graphicFrameLocks noGrp="1"/>
          </p:cNvGraphicFramePr>
          <p:nvPr>
            <p:ph idx="1"/>
            <p:extLst>
              <p:ext uri="{D42A27DB-BD31-4B8C-83A1-F6EECF244321}">
                <p14:modId xmlns:p14="http://schemas.microsoft.com/office/powerpoint/2010/main" val="2384486815"/>
              </p:ext>
            </p:extLst>
          </p:nvPr>
        </p:nvGraphicFramePr>
        <p:xfrm>
          <a:off x="255563" y="895997"/>
          <a:ext cx="8458200" cy="3505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953305680"/>
                    </a:ext>
                  </a:extLst>
                </a:gridCol>
                <a:gridCol w="3581400">
                  <a:extLst>
                    <a:ext uri="{9D8B030D-6E8A-4147-A177-3AD203B41FA5}">
                      <a16:colId xmlns:a16="http://schemas.microsoft.com/office/drawing/2014/main" val="3306286790"/>
                    </a:ext>
                  </a:extLst>
                </a:gridCol>
                <a:gridCol w="2819400">
                  <a:extLst>
                    <a:ext uri="{9D8B030D-6E8A-4147-A177-3AD203B41FA5}">
                      <a16:colId xmlns:a16="http://schemas.microsoft.com/office/drawing/2014/main" val="1315334403"/>
                    </a:ext>
                  </a:extLst>
                </a:gridCol>
              </a:tblGrid>
              <a:tr h="438150">
                <a:tc>
                  <a:txBody>
                    <a:bodyPr/>
                    <a:lstStyle/>
                    <a:p>
                      <a:r>
                        <a:rPr lang="en-US" sz="2000" u="sng" dirty="0"/>
                        <a:t>Military Division</a:t>
                      </a:r>
                    </a:p>
                  </a:txBody>
                  <a:tcPr/>
                </a:tc>
                <a:tc>
                  <a:txBody>
                    <a:bodyPr/>
                    <a:lstStyle/>
                    <a:p>
                      <a:r>
                        <a:rPr lang="en-US" sz="2000" u="sng" dirty="0"/>
                        <a:t>Definition</a:t>
                      </a:r>
                    </a:p>
                  </a:txBody>
                  <a:tcPr/>
                </a:tc>
                <a:tc>
                  <a:txBody>
                    <a:bodyPr/>
                    <a:lstStyle/>
                    <a:p>
                      <a:r>
                        <a:rPr lang="en-US" sz="2000" u="sng" dirty="0"/>
                        <a:t>Leader</a:t>
                      </a:r>
                    </a:p>
                  </a:txBody>
                  <a:tcPr/>
                </a:tc>
                <a:extLst>
                  <a:ext uri="{0D108BD9-81ED-4DB2-BD59-A6C34878D82A}">
                    <a16:rowId xmlns:a16="http://schemas.microsoft.com/office/drawing/2014/main" val="740200138"/>
                  </a:ext>
                </a:extLst>
              </a:tr>
              <a:tr h="438150">
                <a:tc>
                  <a:txBody>
                    <a:bodyPr/>
                    <a:lstStyle/>
                    <a:p>
                      <a:r>
                        <a:rPr lang="en-US" sz="2200" b="1" dirty="0"/>
                        <a:t>Squad</a:t>
                      </a:r>
                    </a:p>
                  </a:txBody>
                  <a:tcPr/>
                </a:tc>
                <a:tc>
                  <a:txBody>
                    <a:bodyPr/>
                    <a:lstStyle/>
                    <a:p>
                      <a:r>
                        <a:rPr lang="en-US" sz="2200" dirty="0"/>
                        <a:t>Consisted of 4-10 soldiers</a:t>
                      </a:r>
                    </a:p>
                  </a:txBody>
                  <a:tcPr/>
                </a:tc>
                <a:tc>
                  <a:txBody>
                    <a:bodyPr/>
                    <a:lstStyle/>
                    <a:p>
                      <a:r>
                        <a:rPr lang="en-US" sz="2200" dirty="0"/>
                        <a:t>Sergeant</a:t>
                      </a:r>
                    </a:p>
                  </a:txBody>
                  <a:tcPr/>
                </a:tc>
                <a:extLst>
                  <a:ext uri="{0D108BD9-81ED-4DB2-BD59-A6C34878D82A}">
                    <a16:rowId xmlns:a16="http://schemas.microsoft.com/office/drawing/2014/main" val="1828637519"/>
                  </a:ext>
                </a:extLst>
              </a:tr>
              <a:tr h="438150">
                <a:tc>
                  <a:txBody>
                    <a:bodyPr/>
                    <a:lstStyle/>
                    <a:p>
                      <a:r>
                        <a:rPr lang="en-US" sz="2200" b="1" dirty="0"/>
                        <a:t>Platoon</a:t>
                      </a:r>
                    </a:p>
                  </a:txBody>
                  <a:tcPr/>
                </a:tc>
                <a:tc>
                  <a:txBody>
                    <a:bodyPr/>
                    <a:lstStyle/>
                    <a:p>
                      <a:r>
                        <a:rPr lang="en-US" sz="2200" dirty="0"/>
                        <a:t>5+ Squads, usually 50 soldiers</a:t>
                      </a:r>
                    </a:p>
                  </a:txBody>
                  <a:tcPr/>
                </a:tc>
                <a:tc>
                  <a:txBody>
                    <a:bodyPr/>
                    <a:lstStyle/>
                    <a:p>
                      <a:r>
                        <a:rPr lang="en-US" sz="2200" dirty="0"/>
                        <a:t>Lieutenant</a:t>
                      </a:r>
                    </a:p>
                  </a:txBody>
                  <a:tcPr/>
                </a:tc>
                <a:extLst>
                  <a:ext uri="{0D108BD9-81ED-4DB2-BD59-A6C34878D82A}">
                    <a16:rowId xmlns:a16="http://schemas.microsoft.com/office/drawing/2014/main" val="4134076744"/>
                  </a:ext>
                </a:extLst>
              </a:tr>
              <a:tr h="438150">
                <a:tc>
                  <a:txBody>
                    <a:bodyPr/>
                    <a:lstStyle/>
                    <a:p>
                      <a:r>
                        <a:rPr lang="en-US" sz="2200" b="1" dirty="0"/>
                        <a:t>Company</a:t>
                      </a:r>
                    </a:p>
                  </a:txBody>
                  <a:tcPr/>
                </a:tc>
                <a:tc>
                  <a:txBody>
                    <a:bodyPr/>
                    <a:lstStyle/>
                    <a:p>
                      <a:r>
                        <a:rPr lang="en-US" sz="2200" dirty="0"/>
                        <a:t>2 Platoons</a:t>
                      </a:r>
                    </a:p>
                  </a:txBody>
                  <a:tcPr/>
                </a:tc>
                <a:tc>
                  <a:txBody>
                    <a:bodyPr/>
                    <a:lstStyle/>
                    <a:p>
                      <a:r>
                        <a:rPr lang="en-US" sz="2200" dirty="0"/>
                        <a:t>Captain</a:t>
                      </a:r>
                    </a:p>
                  </a:txBody>
                  <a:tcPr/>
                </a:tc>
                <a:extLst>
                  <a:ext uri="{0D108BD9-81ED-4DB2-BD59-A6C34878D82A}">
                    <a16:rowId xmlns:a16="http://schemas.microsoft.com/office/drawing/2014/main" val="2417576913"/>
                  </a:ext>
                </a:extLst>
              </a:tr>
              <a:tr h="438150">
                <a:tc>
                  <a:txBody>
                    <a:bodyPr/>
                    <a:lstStyle/>
                    <a:p>
                      <a:r>
                        <a:rPr lang="en-US" sz="2200" b="1" dirty="0"/>
                        <a:t>Regiment</a:t>
                      </a:r>
                    </a:p>
                  </a:txBody>
                  <a:tcPr/>
                </a:tc>
                <a:tc>
                  <a:txBody>
                    <a:bodyPr/>
                    <a:lstStyle/>
                    <a:p>
                      <a:r>
                        <a:rPr lang="en-US" sz="2200" dirty="0"/>
                        <a:t>10 Companies</a:t>
                      </a:r>
                    </a:p>
                  </a:txBody>
                  <a:tcPr/>
                </a:tc>
                <a:tc>
                  <a:txBody>
                    <a:bodyPr/>
                    <a:lstStyle/>
                    <a:p>
                      <a:r>
                        <a:rPr lang="en-US" sz="2200" dirty="0"/>
                        <a:t>Colonel</a:t>
                      </a:r>
                    </a:p>
                  </a:txBody>
                  <a:tcPr/>
                </a:tc>
                <a:extLst>
                  <a:ext uri="{0D108BD9-81ED-4DB2-BD59-A6C34878D82A}">
                    <a16:rowId xmlns:a16="http://schemas.microsoft.com/office/drawing/2014/main" val="2275126745"/>
                  </a:ext>
                </a:extLst>
              </a:tr>
              <a:tr h="438150">
                <a:tc>
                  <a:txBody>
                    <a:bodyPr/>
                    <a:lstStyle/>
                    <a:p>
                      <a:r>
                        <a:rPr lang="en-US" sz="2200" b="1" dirty="0"/>
                        <a:t>Brigade</a:t>
                      </a:r>
                    </a:p>
                  </a:txBody>
                  <a:tcPr/>
                </a:tc>
                <a:tc>
                  <a:txBody>
                    <a:bodyPr/>
                    <a:lstStyle/>
                    <a:p>
                      <a:r>
                        <a:rPr lang="en-US" sz="2200" dirty="0"/>
                        <a:t>4-5 Regiments</a:t>
                      </a:r>
                    </a:p>
                  </a:txBody>
                  <a:tcPr/>
                </a:tc>
                <a:tc>
                  <a:txBody>
                    <a:bodyPr/>
                    <a:lstStyle/>
                    <a:p>
                      <a:r>
                        <a:rPr lang="en-US" sz="2200" dirty="0"/>
                        <a:t>Brigadier General</a:t>
                      </a:r>
                    </a:p>
                  </a:txBody>
                  <a:tcPr/>
                </a:tc>
                <a:extLst>
                  <a:ext uri="{0D108BD9-81ED-4DB2-BD59-A6C34878D82A}">
                    <a16:rowId xmlns:a16="http://schemas.microsoft.com/office/drawing/2014/main" val="1673356836"/>
                  </a:ext>
                </a:extLst>
              </a:tr>
              <a:tr h="438150">
                <a:tc>
                  <a:txBody>
                    <a:bodyPr/>
                    <a:lstStyle/>
                    <a:p>
                      <a:r>
                        <a:rPr lang="en-US" sz="2200" b="1" dirty="0"/>
                        <a:t>Division</a:t>
                      </a:r>
                    </a:p>
                  </a:txBody>
                  <a:tcPr/>
                </a:tc>
                <a:tc>
                  <a:txBody>
                    <a:bodyPr/>
                    <a:lstStyle/>
                    <a:p>
                      <a:r>
                        <a:rPr lang="en-US" sz="2200" dirty="0"/>
                        <a:t>4-5 Brigades</a:t>
                      </a:r>
                    </a:p>
                  </a:txBody>
                  <a:tcPr/>
                </a:tc>
                <a:tc>
                  <a:txBody>
                    <a:bodyPr/>
                    <a:lstStyle/>
                    <a:p>
                      <a:r>
                        <a:rPr lang="en-US" sz="2200" dirty="0"/>
                        <a:t>Major General</a:t>
                      </a:r>
                    </a:p>
                  </a:txBody>
                  <a:tcPr/>
                </a:tc>
                <a:extLst>
                  <a:ext uri="{0D108BD9-81ED-4DB2-BD59-A6C34878D82A}">
                    <a16:rowId xmlns:a16="http://schemas.microsoft.com/office/drawing/2014/main" val="775227632"/>
                  </a:ext>
                </a:extLst>
              </a:tr>
              <a:tr h="438150">
                <a:tc>
                  <a:txBody>
                    <a:bodyPr/>
                    <a:lstStyle/>
                    <a:p>
                      <a:r>
                        <a:rPr lang="en-US" sz="2200" b="1" dirty="0"/>
                        <a:t>Corps</a:t>
                      </a:r>
                    </a:p>
                  </a:txBody>
                  <a:tcPr/>
                </a:tc>
                <a:tc>
                  <a:txBody>
                    <a:bodyPr/>
                    <a:lstStyle/>
                    <a:p>
                      <a:r>
                        <a:rPr lang="en-US" sz="2200" dirty="0"/>
                        <a:t>3 Divisions</a:t>
                      </a:r>
                    </a:p>
                  </a:txBody>
                  <a:tcPr/>
                </a:tc>
                <a:tc>
                  <a:txBody>
                    <a:bodyPr/>
                    <a:lstStyle/>
                    <a:p>
                      <a:r>
                        <a:rPr lang="en-US" sz="2200" dirty="0"/>
                        <a:t>Lieutenant General</a:t>
                      </a:r>
                    </a:p>
                  </a:txBody>
                  <a:tcPr/>
                </a:tc>
                <a:extLst>
                  <a:ext uri="{0D108BD9-81ED-4DB2-BD59-A6C34878D82A}">
                    <a16:rowId xmlns:a16="http://schemas.microsoft.com/office/drawing/2014/main" val="2668063066"/>
                  </a:ext>
                </a:extLst>
              </a:tr>
            </a:tbl>
          </a:graphicData>
        </a:graphic>
      </p:graphicFrame>
      <p:pic>
        <p:nvPicPr>
          <p:cNvPr id="2050" name="Picture 2">
            <a:extLst>
              <a:ext uri="{FF2B5EF4-FFF2-40B4-BE49-F238E27FC236}">
                <a16:creationId xmlns:a16="http://schemas.microsoft.com/office/drawing/2014/main" id="{D2360B43-8873-48A7-8B1B-61231BDCB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8411" y="4432511"/>
            <a:ext cx="3961104" cy="242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3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Southern States feel they had a right to secede?</a:t>
            </a:r>
          </a:p>
        </p:txBody>
      </p:sp>
      <p:sp>
        <p:nvSpPr>
          <p:cNvPr id="3" name="Content Placeholder 2"/>
          <p:cNvSpPr>
            <a:spLocks noGrp="1"/>
          </p:cNvSpPr>
          <p:nvPr>
            <p:ph sz="half" idx="1"/>
          </p:nvPr>
        </p:nvSpPr>
        <p:spPr/>
        <p:txBody>
          <a:bodyPr>
            <a:normAutofit lnSpcReduction="10000"/>
          </a:bodyPr>
          <a:lstStyle/>
          <a:p>
            <a:r>
              <a:rPr lang="en-US" dirty="0"/>
              <a:t>They believed that the States had voluntarily chosen to enter the Union and could leave because the National Government had broken the contract by not enforcing the Fugitive Slave Act and denying S. states equal rights in new territories.</a:t>
            </a:r>
          </a:p>
        </p:txBody>
      </p:sp>
      <p:pic>
        <p:nvPicPr>
          <p:cNvPr id="5" name="Content Placeholder 4" descr="southern rights.jpg"/>
          <p:cNvPicPr>
            <a:picLocks noGrp="1" noChangeAspect="1"/>
          </p:cNvPicPr>
          <p:nvPr>
            <p:ph sz="half" idx="2"/>
          </p:nvPr>
        </p:nvPicPr>
        <p:blipFill>
          <a:blip r:embed="rId2" cstate="print"/>
          <a:stretch>
            <a:fillRect/>
          </a:stretch>
        </p:blipFill>
        <p:spPr>
          <a:xfrm>
            <a:off x="4724400" y="1600200"/>
            <a:ext cx="4038600" cy="2204403"/>
          </a:xfrm>
        </p:spPr>
      </p:pic>
      <p:pic>
        <p:nvPicPr>
          <p:cNvPr id="6" name="Picture 5" descr="fugitive.jpg"/>
          <p:cNvPicPr>
            <a:picLocks noChangeAspect="1"/>
          </p:cNvPicPr>
          <p:nvPr/>
        </p:nvPicPr>
        <p:blipFill>
          <a:blip r:embed="rId3" cstate="print"/>
          <a:stretch>
            <a:fillRect/>
          </a:stretch>
        </p:blipFill>
        <p:spPr>
          <a:xfrm>
            <a:off x="4800600" y="4114800"/>
            <a:ext cx="3810000" cy="2133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Civil War Statistics</a:t>
            </a:r>
          </a:p>
        </p:txBody>
      </p:sp>
      <p:sp>
        <p:nvSpPr>
          <p:cNvPr id="3" name="Content Placeholder 2"/>
          <p:cNvSpPr>
            <a:spLocks noGrp="1"/>
          </p:cNvSpPr>
          <p:nvPr>
            <p:ph idx="1"/>
          </p:nvPr>
        </p:nvSpPr>
        <p:spPr>
          <a:xfrm>
            <a:off x="146538" y="990600"/>
            <a:ext cx="8991600" cy="5638800"/>
          </a:xfrm>
        </p:spPr>
        <p:txBody>
          <a:bodyPr>
            <a:noAutofit/>
          </a:bodyPr>
          <a:lstStyle/>
          <a:p>
            <a:pPr marL="514350" indent="-514350">
              <a:buFont typeface="+mj-lt"/>
              <a:buAutoNum type="arabicPeriod"/>
            </a:pPr>
            <a:r>
              <a:rPr lang="en-US" sz="2200" dirty="0"/>
              <a:t>Bloodiest War in U.S. history</a:t>
            </a:r>
          </a:p>
          <a:p>
            <a:pPr marL="1314450" lvl="2" indent="-514350">
              <a:buNone/>
            </a:pPr>
            <a:r>
              <a:rPr lang="en-US" sz="2200" dirty="0"/>
              <a:t>	Union Deaths =</a:t>
            </a:r>
            <a:r>
              <a:rPr lang="en-US" sz="2200" u="sng" dirty="0"/>
              <a:t>365,000+ </a:t>
            </a:r>
          </a:p>
          <a:p>
            <a:pPr marL="1314450" lvl="2" indent="-514350">
              <a:buNone/>
            </a:pPr>
            <a:r>
              <a:rPr lang="en-US" sz="2200" dirty="0"/>
              <a:t>		      +</a:t>
            </a:r>
          </a:p>
          <a:p>
            <a:pPr marL="1314450" lvl="2" indent="-514350">
              <a:buNone/>
            </a:pPr>
            <a:r>
              <a:rPr lang="en-US" sz="2200" dirty="0"/>
              <a:t>	Confederate Deaths=</a:t>
            </a:r>
            <a:r>
              <a:rPr lang="en-US" sz="2200" u="sng" dirty="0"/>
              <a:t>290,000+</a:t>
            </a:r>
          </a:p>
          <a:p>
            <a:pPr marL="1314450" lvl="2" indent="-514350">
              <a:buNone/>
            </a:pPr>
            <a:r>
              <a:rPr lang="en-US" sz="2200" dirty="0"/>
              <a:t>Total Deaths in the Civil War=</a:t>
            </a:r>
            <a:r>
              <a:rPr lang="en-US" sz="2200" u="sng" dirty="0"/>
              <a:t>655,000+</a:t>
            </a:r>
          </a:p>
          <a:p>
            <a:pPr marL="1314450" lvl="2" indent="-514350">
              <a:buNone/>
            </a:pPr>
            <a:r>
              <a:rPr lang="en-US" sz="2200" dirty="0"/>
              <a:t>% of the population</a:t>
            </a:r>
            <a:r>
              <a:rPr lang="en-US" sz="2200" u="sng" dirty="0"/>
              <a:t> 2%</a:t>
            </a:r>
          </a:p>
          <a:p>
            <a:pPr marL="1314450" lvl="2" indent="-514350">
              <a:buNone/>
            </a:pPr>
            <a:r>
              <a:rPr lang="en-US" sz="2200" dirty="0"/>
              <a:t>In today’s population, that would be </a:t>
            </a:r>
            <a:r>
              <a:rPr lang="en-US" sz="2200" u="sng" dirty="0"/>
              <a:t>6.6 Million </a:t>
            </a:r>
            <a:r>
              <a:rPr lang="en-US" sz="2200" dirty="0"/>
              <a:t>people!</a:t>
            </a:r>
          </a:p>
          <a:p>
            <a:pPr marL="514350" indent="-514350">
              <a:buNone/>
            </a:pPr>
            <a:r>
              <a:rPr lang="en-US" sz="2200" dirty="0"/>
              <a:t>-If you added all of our wars </a:t>
            </a:r>
            <a:r>
              <a:rPr lang="en-US" sz="2200" u="sng" dirty="0"/>
              <a:t>French &amp; Indian, Revolutionary, War of 1812, Mexican War, Spanish/American War, WWI, WWII, Korean War, Vietnam War</a:t>
            </a:r>
            <a:r>
              <a:rPr lang="en-US" sz="2200" dirty="0"/>
              <a:t>, and our </a:t>
            </a:r>
            <a:r>
              <a:rPr lang="en-US" sz="2200" u="sng" dirty="0"/>
              <a:t>current wars </a:t>
            </a:r>
            <a:r>
              <a:rPr lang="en-US" sz="2200" dirty="0"/>
              <a:t>the total number of deaths would be </a:t>
            </a:r>
            <a:r>
              <a:rPr lang="en-US" sz="2200" u="sng" dirty="0"/>
              <a:t>699,000</a:t>
            </a:r>
            <a:r>
              <a:rPr lang="en-US" sz="2200" dirty="0"/>
              <a:t> which is only </a:t>
            </a:r>
            <a:r>
              <a:rPr lang="en-US" sz="2200" u="sng" dirty="0"/>
              <a:t>44,000</a:t>
            </a:r>
            <a:r>
              <a:rPr lang="en-US" sz="2200" dirty="0"/>
              <a:t> more than the Civil War.</a:t>
            </a:r>
          </a:p>
          <a:p>
            <a:pPr marL="514350" indent="-514350">
              <a:buNone/>
            </a:pPr>
            <a:r>
              <a:rPr lang="en-US" sz="2200" dirty="0"/>
              <a:t>-If you do the same for total casualties, the Civil War was </a:t>
            </a:r>
            <a:r>
              <a:rPr lang="en-US" sz="2200" u="sng" dirty="0"/>
              <a:t>1,130,000</a:t>
            </a:r>
            <a:r>
              <a:rPr lang="en-US" sz="2200" dirty="0"/>
              <a:t> and all other wars combined are </a:t>
            </a:r>
            <a:r>
              <a:rPr lang="en-US" sz="2200" u="sng" dirty="0"/>
              <a:t>1,720,000.</a:t>
            </a:r>
          </a:p>
          <a:p>
            <a:pPr marL="514350" indent="-514350">
              <a:buNone/>
            </a:pPr>
            <a:r>
              <a:rPr lang="en-US" sz="2200" dirty="0"/>
              <a:t>2.  </a:t>
            </a:r>
            <a:r>
              <a:rPr lang="en-US" sz="2200" u="sng" dirty="0"/>
              <a:t>2.09% </a:t>
            </a:r>
            <a:r>
              <a:rPr lang="en-US" sz="2200" dirty="0"/>
              <a:t>of the Entire US population killed compared to .</a:t>
            </a:r>
            <a:r>
              <a:rPr lang="en-US" sz="2200" u="sng" dirty="0"/>
              <a:t>31% </a:t>
            </a:r>
            <a:r>
              <a:rPr lang="en-US" sz="2200" dirty="0"/>
              <a:t>in WWII</a:t>
            </a:r>
            <a:r>
              <a:rPr lang="en-US" sz="2200" u="sng"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Statistics Cont.</a:t>
            </a:r>
          </a:p>
        </p:txBody>
      </p:sp>
      <p:sp>
        <p:nvSpPr>
          <p:cNvPr id="3" name="Content Placeholder 2"/>
          <p:cNvSpPr>
            <a:spLocks noGrp="1"/>
          </p:cNvSpPr>
          <p:nvPr>
            <p:ph idx="1"/>
          </p:nvPr>
        </p:nvSpPr>
        <p:spPr/>
        <p:txBody>
          <a:bodyPr>
            <a:normAutofit/>
          </a:bodyPr>
          <a:lstStyle/>
          <a:p>
            <a:pPr marL="514350" indent="-514350">
              <a:buAutoNum type="arabicPeriod" startAt="3"/>
            </a:pPr>
            <a:r>
              <a:rPr lang="en-US" dirty="0"/>
              <a:t>There was an estimated </a:t>
            </a:r>
            <a:r>
              <a:rPr lang="en-US" u="sng" dirty="0"/>
              <a:t>10,500 </a:t>
            </a:r>
            <a:r>
              <a:rPr lang="en-US" dirty="0"/>
              <a:t> engagements fought during the Civil War.  </a:t>
            </a:r>
            <a:r>
              <a:rPr lang="en-US" u="sng" dirty="0"/>
              <a:t>50</a:t>
            </a:r>
            <a:r>
              <a:rPr lang="en-US" dirty="0"/>
              <a:t> of these were considered “Major” battle, and about </a:t>
            </a:r>
            <a:r>
              <a:rPr lang="en-US" u="sng" dirty="0"/>
              <a:t>100</a:t>
            </a:r>
            <a:r>
              <a:rPr lang="en-US" dirty="0"/>
              <a:t> were considered “significant”.  A few were even fought in </a:t>
            </a:r>
            <a:r>
              <a:rPr lang="en-US" u="sng" dirty="0"/>
              <a:t>SD</a:t>
            </a:r>
            <a:r>
              <a:rPr lang="en-US" dirty="0"/>
              <a:t> as part of the </a:t>
            </a:r>
            <a:r>
              <a:rPr lang="en-US" u="sng" dirty="0"/>
              <a:t>Dakota </a:t>
            </a:r>
            <a:r>
              <a:rPr lang="en-US" dirty="0"/>
              <a:t>War against Native Americans.</a:t>
            </a:r>
          </a:p>
          <a:p>
            <a:pPr marL="514350" indent="-514350">
              <a:buAutoNum type="arabicPeriod" startAt="3"/>
            </a:pPr>
            <a:r>
              <a:rPr lang="en-US" dirty="0"/>
              <a:t>U.S. Debt after the war = $5.2 Billion+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wbattlemap.bmp"/>
          <p:cNvPicPr>
            <a:picLocks noChangeAspect="1"/>
          </p:cNvPicPr>
          <p:nvPr/>
        </p:nvPicPr>
        <p:blipFill>
          <a:blip r:embed="rId2" cstate="print"/>
          <a:stretch>
            <a:fillRect/>
          </a:stretch>
        </p:blipFill>
        <p:spPr>
          <a:xfrm>
            <a:off x="685800" y="0"/>
            <a:ext cx="7772400" cy="66692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Deaths in American Wars</a:t>
            </a:r>
          </a:p>
        </p:txBody>
      </p:sp>
      <p:sp>
        <p:nvSpPr>
          <p:cNvPr id="4" name="Rectangle 3"/>
          <p:cNvSpPr>
            <a:spLocks noChangeArrowheads="1"/>
          </p:cNvSpPr>
          <p:nvPr/>
        </p:nvSpPr>
        <p:spPr bwMode="auto">
          <a:xfrm>
            <a:off x="4729163" y="457200"/>
            <a:ext cx="600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FFFFFF"/>
                </a:solidFill>
                <a:effectLst/>
                <a:latin typeface="Arial" panose="020B0604020202020204" pitchFamily="34" charset="0"/>
                <a:cs typeface="Arial" panose="020B0604020202020204" pitchFamily="34" charset="0"/>
              </a:rPr>
              <a:t>The numbers of Civil War dead were not equaled by the combined toll of other American conflicts until the War in Vietnam. Some believe the number is </a:t>
            </a:r>
            <a:r>
              <a:rPr kumimoji="0" lang="en-US" altLang="en-US" sz="1000" b="1" i="1" u="none" strike="noStrike" cap="none" normalizeH="0" baseline="0">
                <a:ln>
                  <a:noFill/>
                </a:ln>
                <a:solidFill>
                  <a:srgbClr val="FFFFFF"/>
                </a:solidFill>
                <a:effectLst/>
                <a:latin typeface="Arial" panose="020B0604020202020204" pitchFamily="34" charset="0"/>
                <a:cs typeface="Arial" panose="020B0604020202020204" pitchFamily="34" charset="0"/>
                <a:hlinkClick r:id="rId2"/>
              </a:rPr>
              <a:t>as high as 850,000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casualties by w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17638"/>
            <a:ext cx="8453427" cy="2747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Million Casualties!!!</a:t>
            </a:r>
          </a:p>
        </p:txBody>
      </p:sp>
      <p:pic>
        <p:nvPicPr>
          <p:cNvPr id="4" name="Picture 2" descr="kwc tot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692" y="1369004"/>
            <a:ext cx="7467600" cy="549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87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 Rank</a:t>
            </a:r>
          </a:p>
        </p:txBody>
      </p:sp>
      <p:sp>
        <p:nvSpPr>
          <p:cNvPr id="3" name="Content Placeholder 2"/>
          <p:cNvSpPr>
            <a:spLocks noGrp="1"/>
          </p:cNvSpPr>
          <p:nvPr>
            <p:ph idx="1"/>
          </p:nvPr>
        </p:nvSpPr>
        <p:spPr/>
        <p:txBody>
          <a:bodyPr>
            <a:normAutofit fontScale="92500" lnSpcReduction="10000"/>
          </a:bodyPr>
          <a:lstStyle/>
          <a:p>
            <a:r>
              <a:rPr lang="en-US" dirty="0"/>
              <a:t>Private</a:t>
            </a:r>
          </a:p>
          <a:p>
            <a:r>
              <a:rPr lang="en-US" dirty="0"/>
              <a:t>Corporal</a:t>
            </a:r>
          </a:p>
          <a:p>
            <a:r>
              <a:rPr lang="en-US" dirty="0"/>
              <a:t>Sergeant</a:t>
            </a:r>
          </a:p>
          <a:p>
            <a:r>
              <a:rPr lang="en-US" dirty="0"/>
              <a:t>Lieutenant</a:t>
            </a:r>
          </a:p>
          <a:p>
            <a:r>
              <a:rPr lang="en-US" dirty="0"/>
              <a:t>Captain</a:t>
            </a:r>
          </a:p>
          <a:p>
            <a:r>
              <a:rPr lang="en-US" dirty="0"/>
              <a:t>Major</a:t>
            </a:r>
          </a:p>
          <a:p>
            <a:r>
              <a:rPr lang="en-US" dirty="0"/>
              <a:t>Colonel</a:t>
            </a:r>
          </a:p>
          <a:p>
            <a:r>
              <a:rPr lang="en-US" dirty="0"/>
              <a:t>General (Based on the Star System 6 is highest so far)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295400"/>
            <a:ext cx="3467100" cy="3524250"/>
          </a:xfrm>
          <a:prstGeom prst="rect">
            <a:avLst/>
          </a:prstGeom>
        </p:spPr>
      </p:pic>
    </p:spTree>
    <p:extLst>
      <p:ext uri="{BB962C8B-B14F-4D97-AF65-F5344CB8AC3E}">
        <p14:creationId xmlns:p14="http://schemas.microsoft.com/office/powerpoint/2010/main" val="336722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President Buchanan do?</a:t>
            </a:r>
          </a:p>
        </p:txBody>
      </p:sp>
      <p:sp>
        <p:nvSpPr>
          <p:cNvPr id="3" name="Content Placeholder 2"/>
          <p:cNvSpPr>
            <a:spLocks noGrp="1"/>
          </p:cNvSpPr>
          <p:nvPr>
            <p:ph sz="half" idx="1"/>
          </p:nvPr>
        </p:nvSpPr>
        <p:spPr/>
        <p:txBody>
          <a:bodyPr/>
          <a:lstStyle/>
          <a:p>
            <a:r>
              <a:rPr lang="en-US" dirty="0"/>
              <a:t>He said the Southern States had no right to secede, but he had no power to stop them, so he did nothing.</a:t>
            </a:r>
          </a:p>
        </p:txBody>
      </p:sp>
      <p:sp>
        <p:nvSpPr>
          <p:cNvPr id="4" name="Content Placeholder 3"/>
          <p:cNvSpPr>
            <a:spLocks noGrp="1"/>
          </p:cNvSpPr>
          <p:nvPr>
            <p:ph sz="half" idx="2"/>
          </p:nvPr>
        </p:nvSpPr>
        <p:spPr/>
        <p:txBody>
          <a:bodyPr/>
          <a:lstStyle/>
          <a:p>
            <a:r>
              <a:rPr lang="en-US" dirty="0"/>
              <a:t>After 1</a:t>
            </a:r>
            <a:r>
              <a:rPr lang="en-US" baseline="30000" dirty="0"/>
              <a:t>st</a:t>
            </a:r>
            <a:r>
              <a:rPr lang="en-US" dirty="0"/>
              <a:t> shots fired at Ft. Sumter, Lincoln called for volunteers.  The following states seceded at that point:</a:t>
            </a:r>
          </a:p>
          <a:p>
            <a:pPr marL="514350" indent="-514350">
              <a:buAutoNum type="arabicPeriod"/>
            </a:pPr>
            <a:r>
              <a:rPr lang="en-US" dirty="0"/>
              <a:t>Virginia</a:t>
            </a:r>
          </a:p>
          <a:p>
            <a:pPr marL="514350" indent="-514350">
              <a:buAutoNum type="arabicPeriod"/>
            </a:pPr>
            <a:r>
              <a:rPr lang="en-US" dirty="0"/>
              <a:t>North Carolina</a:t>
            </a:r>
          </a:p>
          <a:p>
            <a:pPr marL="514350" indent="-514350">
              <a:buAutoNum type="arabicPeriod"/>
            </a:pPr>
            <a:r>
              <a:rPr lang="en-US" dirty="0"/>
              <a:t>Tennessee</a:t>
            </a:r>
          </a:p>
          <a:p>
            <a:pPr marL="514350" indent="-514350">
              <a:buAutoNum type="arabicPeriod"/>
            </a:pPr>
            <a:r>
              <a:rPr lang="en-US" dirty="0"/>
              <a:t>Arkansas</a:t>
            </a:r>
          </a:p>
        </p:txBody>
      </p:sp>
      <p:pic>
        <p:nvPicPr>
          <p:cNvPr id="5" name="Picture 4" descr="James_Buchanan.jpg"/>
          <p:cNvPicPr>
            <a:picLocks noChangeAspect="1"/>
          </p:cNvPicPr>
          <p:nvPr/>
        </p:nvPicPr>
        <p:blipFill>
          <a:blip r:embed="rId2" cstate="print"/>
          <a:stretch>
            <a:fillRect/>
          </a:stretch>
        </p:blipFill>
        <p:spPr>
          <a:xfrm>
            <a:off x="1524000" y="3810000"/>
            <a:ext cx="2442801"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 </a:t>
            </a:r>
            <a:r>
              <a:rPr lang="en-US" dirty="0" err="1"/>
              <a:t>vs</a:t>
            </a:r>
            <a:r>
              <a:rPr lang="en-US" dirty="0"/>
              <a:t> Confederacy</a:t>
            </a:r>
          </a:p>
        </p:txBody>
      </p:sp>
      <p:pic>
        <p:nvPicPr>
          <p:cNvPr id="5" name="Content Placeholder 4" descr="states.jpg"/>
          <p:cNvPicPr>
            <a:picLocks noGrp="1" noChangeAspect="1"/>
          </p:cNvPicPr>
          <p:nvPr>
            <p:ph sz="half" idx="1"/>
          </p:nvPr>
        </p:nvPicPr>
        <p:blipFill>
          <a:blip r:embed="rId2" cstate="print"/>
          <a:stretch>
            <a:fillRect/>
          </a:stretch>
        </p:blipFill>
        <p:spPr>
          <a:xfrm>
            <a:off x="0" y="1447800"/>
            <a:ext cx="4773976" cy="2971800"/>
          </a:xfrm>
        </p:spPr>
      </p:pic>
      <p:sp>
        <p:nvSpPr>
          <p:cNvPr id="4" name="Content Placeholder 3"/>
          <p:cNvSpPr>
            <a:spLocks noGrp="1"/>
          </p:cNvSpPr>
          <p:nvPr>
            <p:ph sz="half" idx="2"/>
          </p:nvPr>
        </p:nvSpPr>
        <p:spPr/>
        <p:txBody>
          <a:bodyPr>
            <a:normAutofit fontScale="92500"/>
          </a:bodyPr>
          <a:lstStyle/>
          <a:p>
            <a:r>
              <a:rPr lang="en-US" dirty="0"/>
              <a:t>South</a:t>
            </a:r>
          </a:p>
          <a:p>
            <a:pPr lvl="1"/>
            <a:r>
              <a:rPr lang="en-US" dirty="0"/>
              <a:t>The Confederate States of America</a:t>
            </a:r>
          </a:p>
          <a:p>
            <a:pPr lvl="1"/>
            <a:r>
              <a:rPr lang="en-US" dirty="0"/>
              <a:t>11 Total States</a:t>
            </a:r>
          </a:p>
          <a:p>
            <a:pPr lvl="1"/>
            <a:r>
              <a:rPr lang="en-US" dirty="0"/>
              <a:t>President: Jefferson Davis</a:t>
            </a:r>
          </a:p>
          <a:p>
            <a:pPr lvl="1"/>
            <a:r>
              <a:rPr lang="en-US" dirty="0"/>
              <a:t>Capital: Richmond Virginia</a:t>
            </a:r>
          </a:p>
          <a:p>
            <a:r>
              <a:rPr lang="en-US" dirty="0"/>
              <a:t>North</a:t>
            </a:r>
            <a:endParaRPr lang="en-US" u="sng" dirty="0"/>
          </a:p>
          <a:p>
            <a:pPr lvl="1"/>
            <a:r>
              <a:rPr lang="en-US" dirty="0"/>
              <a:t>The Union</a:t>
            </a:r>
          </a:p>
          <a:p>
            <a:pPr lvl="1"/>
            <a:r>
              <a:rPr lang="en-US" dirty="0"/>
              <a:t>24 Total States</a:t>
            </a:r>
          </a:p>
          <a:p>
            <a:pPr lvl="1"/>
            <a:r>
              <a:rPr lang="en-US" dirty="0"/>
              <a:t>President: Abraham Lincoln</a:t>
            </a:r>
          </a:p>
          <a:p>
            <a:pPr lvl="1"/>
            <a:r>
              <a:rPr lang="en-US" dirty="0"/>
              <a:t>Capital: Washington DC</a:t>
            </a:r>
          </a:p>
        </p:txBody>
      </p:sp>
      <p:pic>
        <p:nvPicPr>
          <p:cNvPr id="6" name="Picture 5" descr="abraham lincoln.jpg"/>
          <p:cNvPicPr>
            <a:picLocks noChangeAspect="1"/>
          </p:cNvPicPr>
          <p:nvPr/>
        </p:nvPicPr>
        <p:blipFill>
          <a:blip r:embed="rId3" cstate="print"/>
          <a:stretch>
            <a:fillRect/>
          </a:stretch>
        </p:blipFill>
        <p:spPr>
          <a:xfrm>
            <a:off x="228600" y="4191000"/>
            <a:ext cx="1537031" cy="1981200"/>
          </a:xfrm>
          <a:prstGeom prst="rect">
            <a:avLst/>
          </a:prstGeom>
        </p:spPr>
      </p:pic>
      <p:pic>
        <p:nvPicPr>
          <p:cNvPr id="7" name="Picture 6" descr="jeffersondavis.jpg"/>
          <p:cNvPicPr>
            <a:picLocks noChangeAspect="1"/>
          </p:cNvPicPr>
          <p:nvPr/>
        </p:nvPicPr>
        <p:blipFill>
          <a:blip r:embed="rId4" cstate="print"/>
          <a:stretch>
            <a:fillRect/>
          </a:stretch>
        </p:blipFill>
        <p:spPr>
          <a:xfrm>
            <a:off x="2438399" y="4191000"/>
            <a:ext cx="1373091"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North</a:t>
            </a:r>
          </a:p>
        </p:txBody>
      </p:sp>
      <p:sp>
        <p:nvSpPr>
          <p:cNvPr id="3" name="Content Placeholder 2"/>
          <p:cNvSpPr>
            <a:spLocks noGrp="1"/>
          </p:cNvSpPr>
          <p:nvPr>
            <p:ph sz="half" idx="1"/>
          </p:nvPr>
        </p:nvSpPr>
        <p:spPr/>
        <p:txBody>
          <a:bodyPr>
            <a:normAutofit fontScale="85000" lnSpcReduction="10000"/>
          </a:bodyPr>
          <a:lstStyle/>
          <a:p>
            <a:pPr>
              <a:buNone/>
            </a:pPr>
            <a:r>
              <a:rPr lang="en-US" dirty="0"/>
              <a:t>Strengths</a:t>
            </a:r>
          </a:p>
          <a:p>
            <a:r>
              <a:rPr lang="en-US" dirty="0"/>
              <a:t>More people (22 million)</a:t>
            </a:r>
          </a:p>
          <a:p>
            <a:r>
              <a:rPr lang="en-US" dirty="0"/>
              <a:t>85% of all factories located in the North (Could make more and better supplies)</a:t>
            </a:r>
          </a:p>
          <a:p>
            <a:r>
              <a:rPr lang="en-US" dirty="0"/>
              <a:t>More railroads, naval ships, weapons, and supplies, telegraph.</a:t>
            </a:r>
          </a:p>
          <a:p>
            <a:r>
              <a:rPr lang="en-US" dirty="0"/>
              <a:t>More $ - could pay their troops</a:t>
            </a:r>
          </a:p>
          <a:p>
            <a:r>
              <a:rPr lang="en-US" dirty="0"/>
              <a:t>More farm land</a:t>
            </a:r>
          </a:p>
          <a:p>
            <a:r>
              <a:rPr lang="en-US" dirty="0"/>
              <a:t>Lincoln</a:t>
            </a:r>
          </a:p>
        </p:txBody>
      </p:sp>
      <p:sp>
        <p:nvSpPr>
          <p:cNvPr id="4" name="Content Placeholder 3"/>
          <p:cNvSpPr>
            <a:spLocks noGrp="1"/>
          </p:cNvSpPr>
          <p:nvPr>
            <p:ph sz="half" idx="2"/>
          </p:nvPr>
        </p:nvSpPr>
        <p:spPr/>
        <p:txBody>
          <a:bodyPr>
            <a:normAutofit fontScale="85000" lnSpcReduction="10000"/>
          </a:bodyPr>
          <a:lstStyle/>
          <a:p>
            <a:pPr>
              <a:buNone/>
            </a:pPr>
            <a:r>
              <a:rPr lang="en-US" dirty="0"/>
              <a:t>Weaknesses</a:t>
            </a:r>
          </a:p>
          <a:p>
            <a:r>
              <a:rPr lang="en-US" dirty="0"/>
              <a:t>Most of the war was to be fought in the South.</a:t>
            </a:r>
          </a:p>
          <a:p>
            <a:r>
              <a:rPr lang="en-US" dirty="0"/>
              <a:t>Many Northern soldiers were not fighting to end slavery.</a:t>
            </a:r>
          </a:p>
          <a:p>
            <a:r>
              <a:rPr lang="en-US" dirty="0"/>
              <a:t>Most soldiers were young and inexperienced and looking for adventure.</a:t>
            </a:r>
          </a:p>
          <a:p>
            <a:r>
              <a:rPr lang="en-US" dirty="0"/>
              <a:t>Generals</a:t>
            </a:r>
          </a:p>
        </p:txBody>
      </p:sp>
      <p:pic>
        <p:nvPicPr>
          <p:cNvPr id="5" name="Picture 4" descr="unionflag1.jpg"/>
          <p:cNvPicPr>
            <a:picLocks noChangeAspect="1"/>
          </p:cNvPicPr>
          <p:nvPr/>
        </p:nvPicPr>
        <p:blipFill>
          <a:blip r:embed="rId2" cstate="print"/>
          <a:stretch>
            <a:fillRect/>
          </a:stretch>
        </p:blipFill>
        <p:spPr>
          <a:xfrm>
            <a:off x="0" y="0"/>
            <a:ext cx="2667000" cy="1599158"/>
          </a:xfrm>
          <a:prstGeom prst="rect">
            <a:avLst/>
          </a:prstGeom>
        </p:spPr>
      </p:pic>
      <p:pic>
        <p:nvPicPr>
          <p:cNvPr id="6" name="Picture 5" descr="unionflag2.gif"/>
          <p:cNvPicPr>
            <a:picLocks noChangeAspect="1"/>
          </p:cNvPicPr>
          <p:nvPr/>
        </p:nvPicPr>
        <p:blipFill>
          <a:blip r:embed="rId3" cstate="print"/>
          <a:stretch>
            <a:fillRect/>
          </a:stretch>
        </p:blipFill>
        <p:spPr>
          <a:xfrm>
            <a:off x="6400800" y="0"/>
            <a:ext cx="2759292" cy="1676400"/>
          </a:xfrm>
          <a:prstGeom prst="rect">
            <a:avLst/>
          </a:prstGeom>
        </p:spPr>
      </p:pic>
      <p:pic>
        <p:nvPicPr>
          <p:cNvPr id="7" name="Picture 6" descr="unionflag3.jpg"/>
          <p:cNvPicPr>
            <a:picLocks noChangeAspect="1"/>
          </p:cNvPicPr>
          <p:nvPr/>
        </p:nvPicPr>
        <p:blipFill>
          <a:blip r:embed="rId4" cstate="print"/>
          <a:stretch>
            <a:fillRect/>
          </a:stretch>
        </p:blipFill>
        <p:spPr>
          <a:xfrm>
            <a:off x="6172200" y="5135284"/>
            <a:ext cx="2971800" cy="1722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South</a:t>
            </a:r>
          </a:p>
        </p:txBody>
      </p:sp>
      <p:sp>
        <p:nvSpPr>
          <p:cNvPr id="3" name="Content Placeholder 2"/>
          <p:cNvSpPr>
            <a:spLocks noGrp="1"/>
          </p:cNvSpPr>
          <p:nvPr>
            <p:ph sz="half" idx="1"/>
          </p:nvPr>
        </p:nvSpPr>
        <p:spPr>
          <a:xfrm>
            <a:off x="452610" y="1143000"/>
            <a:ext cx="4038600" cy="4525963"/>
          </a:xfrm>
        </p:spPr>
        <p:txBody>
          <a:bodyPr>
            <a:normAutofit fontScale="92500" lnSpcReduction="10000"/>
          </a:bodyPr>
          <a:lstStyle/>
          <a:p>
            <a:pPr>
              <a:buNone/>
            </a:pPr>
            <a:r>
              <a:rPr lang="en-US" dirty="0"/>
              <a:t>Strengths</a:t>
            </a:r>
          </a:p>
          <a:p>
            <a:r>
              <a:rPr lang="en-US" dirty="0"/>
              <a:t>Great leaders and generals (Robert E. Lee)</a:t>
            </a:r>
          </a:p>
          <a:p>
            <a:r>
              <a:rPr lang="en-US" dirty="0"/>
              <a:t>Fighting a defensive war (home field advantage, knew the land)</a:t>
            </a:r>
          </a:p>
          <a:p>
            <a:r>
              <a:rPr lang="en-US" dirty="0"/>
              <a:t>They were fighting for a purpose – a way of life.</a:t>
            </a:r>
          </a:p>
        </p:txBody>
      </p:sp>
      <p:sp>
        <p:nvSpPr>
          <p:cNvPr id="4" name="Content Placeholder 3"/>
          <p:cNvSpPr>
            <a:spLocks noGrp="1"/>
          </p:cNvSpPr>
          <p:nvPr>
            <p:ph sz="half" idx="2"/>
          </p:nvPr>
        </p:nvSpPr>
        <p:spPr/>
        <p:txBody>
          <a:bodyPr>
            <a:normAutofit fontScale="92500" lnSpcReduction="10000"/>
          </a:bodyPr>
          <a:lstStyle/>
          <a:p>
            <a:pPr>
              <a:buNone/>
            </a:pPr>
            <a:r>
              <a:rPr lang="en-US" dirty="0"/>
              <a:t>Weaknesses</a:t>
            </a:r>
          </a:p>
          <a:p>
            <a:r>
              <a:rPr lang="en-US" dirty="0"/>
              <a:t>Few factories to make supplies</a:t>
            </a:r>
          </a:p>
          <a:p>
            <a:r>
              <a:rPr lang="en-US" dirty="0"/>
              <a:t>Smaller population (12 million and 4 million were slaves)</a:t>
            </a:r>
          </a:p>
          <a:p>
            <a:r>
              <a:rPr lang="en-US" dirty="0"/>
              <a:t>Poorly equipped and lack of supplies – many men had to supply their own weapons/equipment and food.</a:t>
            </a:r>
          </a:p>
        </p:txBody>
      </p:sp>
      <p:pic>
        <p:nvPicPr>
          <p:cNvPr id="1026" name="Picture 2" descr="http://img2.fold3.com/img/thumbnail/18567702/400/400/0_0_307_3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244877"/>
            <a:ext cx="2057400" cy="2646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Both the North and South would be hurt by this war</a:t>
            </a:r>
          </a:p>
        </p:txBody>
      </p:sp>
      <p:sp>
        <p:nvSpPr>
          <p:cNvPr id="6" name="Content Placeholder 5"/>
          <p:cNvSpPr>
            <a:spLocks noGrp="1"/>
          </p:cNvSpPr>
          <p:nvPr>
            <p:ph idx="1"/>
          </p:nvPr>
        </p:nvSpPr>
        <p:spPr/>
        <p:txBody>
          <a:bodyPr/>
          <a:lstStyle/>
          <a:p>
            <a:r>
              <a:rPr lang="en-US" u="sng" dirty="0"/>
              <a:t>The North relied on the South for their cotton to run their textile factories and food to feed their huge population.</a:t>
            </a:r>
          </a:p>
          <a:p>
            <a:r>
              <a:rPr lang="en-US" u="sng" dirty="0"/>
              <a:t>The South relied on the North to buy their cotton and food to make a living.</a:t>
            </a:r>
          </a:p>
          <a:p>
            <a:pPr>
              <a:buNone/>
            </a:pPr>
            <a:endParaRPr lang="en-US" b="1" dirty="0"/>
          </a:p>
        </p:txBody>
      </p:sp>
      <p:pic>
        <p:nvPicPr>
          <p:cNvPr id="7" name="Picture 6" descr="CottonPlantation.jpg"/>
          <p:cNvPicPr>
            <a:picLocks noChangeAspect="1"/>
          </p:cNvPicPr>
          <p:nvPr/>
        </p:nvPicPr>
        <p:blipFill>
          <a:blip r:embed="rId2" cstate="print"/>
          <a:stretch>
            <a:fillRect/>
          </a:stretch>
        </p:blipFill>
        <p:spPr>
          <a:xfrm>
            <a:off x="304800" y="4190999"/>
            <a:ext cx="3962400" cy="2594259"/>
          </a:xfrm>
          <a:prstGeom prst="rect">
            <a:avLst/>
          </a:prstGeom>
        </p:spPr>
      </p:pic>
      <p:pic>
        <p:nvPicPr>
          <p:cNvPr id="8" name="Picture 7" descr="spinning jenny.jpg"/>
          <p:cNvPicPr>
            <a:picLocks noChangeAspect="1"/>
          </p:cNvPicPr>
          <p:nvPr/>
        </p:nvPicPr>
        <p:blipFill>
          <a:blip r:embed="rId3" cstate="print"/>
          <a:stretch>
            <a:fillRect/>
          </a:stretch>
        </p:blipFill>
        <p:spPr>
          <a:xfrm>
            <a:off x="4648200" y="4191000"/>
            <a:ext cx="3505200" cy="2616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Strategies/Goals of the War</a:t>
            </a:r>
          </a:p>
        </p:txBody>
      </p:sp>
      <p:sp>
        <p:nvSpPr>
          <p:cNvPr id="3" name="Content Placeholder 2"/>
          <p:cNvSpPr>
            <a:spLocks noGrp="1"/>
          </p:cNvSpPr>
          <p:nvPr>
            <p:ph sz="half" idx="1"/>
          </p:nvPr>
        </p:nvSpPr>
        <p:spPr>
          <a:xfrm>
            <a:off x="142009" y="1600199"/>
            <a:ext cx="4038600" cy="4525963"/>
          </a:xfrm>
        </p:spPr>
        <p:txBody>
          <a:bodyPr>
            <a:normAutofit lnSpcReduction="10000"/>
          </a:bodyPr>
          <a:lstStyle/>
          <a:p>
            <a:pPr>
              <a:buNone/>
            </a:pPr>
            <a:r>
              <a:rPr lang="en-US" u="sng" dirty="0"/>
              <a:t>The North</a:t>
            </a:r>
          </a:p>
          <a:p>
            <a:pPr>
              <a:buNone/>
            </a:pPr>
            <a:r>
              <a:rPr lang="en-US" b="1" dirty="0"/>
              <a:t>Goal: </a:t>
            </a:r>
            <a:r>
              <a:rPr lang="en-US" u="sng" dirty="0"/>
              <a:t>Restore the Union not to end slavery.</a:t>
            </a:r>
          </a:p>
          <a:p>
            <a:pPr>
              <a:buNone/>
            </a:pPr>
            <a:r>
              <a:rPr lang="en-US" b="1" dirty="0"/>
              <a:t>Strategy: </a:t>
            </a:r>
            <a:r>
              <a:rPr lang="en-US" dirty="0"/>
              <a:t>Anaconda Plan by Winfield Scott</a:t>
            </a:r>
          </a:p>
          <a:p>
            <a:pPr marL="514350" indent="-514350">
              <a:buAutoNum type="arabicPeriod"/>
            </a:pPr>
            <a:r>
              <a:rPr lang="en-US" dirty="0"/>
              <a:t>Blockade or close Southern Ports</a:t>
            </a:r>
          </a:p>
          <a:p>
            <a:pPr marL="514350" indent="-514350">
              <a:buAutoNum type="arabicPeriod"/>
            </a:pPr>
            <a:r>
              <a:rPr lang="en-US" dirty="0"/>
              <a:t>Control the Mississippi</a:t>
            </a:r>
          </a:p>
          <a:p>
            <a:pPr marL="514350" indent="-514350">
              <a:buAutoNum type="arabicPeriod"/>
            </a:pPr>
            <a:r>
              <a:rPr lang="en-US" dirty="0"/>
              <a:t>Capture Richmond</a:t>
            </a:r>
          </a:p>
        </p:txBody>
      </p:sp>
      <p:sp>
        <p:nvSpPr>
          <p:cNvPr id="4" name="Content Placeholder 3"/>
          <p:cNvSpPr>
            <a:spLocks noGrp="1"/>
          </p:cNvSpPr>
          <p:nvPr>
            <p:ph sz="half" idx="2"/>
          </p:nvPr>
        </p:nvSpPr>
        <p:spPr/>
        <p:txBody>
          <a:bodyPr>
            <a:normAutofit lnSpcReduction="10000"/>
          </a:bodyPr>
          <a:lstStyle/>
          <a:p>
            <a:pPr>
              <a:buNone/>
            </a:pPr>
            <a:r>
              <a:rPr lang="en-US" u="sng" dirty="0"/>
              <a:t>The South</a:t>
            </a:r>
          </a:p>
          <a:p>
            <a:pPr>
              <a:buNone/>
            </a:pPr>
            <a:r>
              <a:rPr lang="en-US" dirty="0"/>
              <a:t>Goal: Be independent.</a:t>
            </a:r>
          </a:p>
          <a:p>
            <a:pPr>
              <a:buNone/>
            </a:pPr>
            <a:r>
              <a:rPr lang="en-US" b="1" dirty="0"/>
              <a:t>Strategy: </a:t>
            </a:r>
            <a:r>
              <a:rPr lang="en-US" dirty="0"/>
              <a:t>Defensive War. </a:t>
            </a:r>
          </a:p>
          <a:p>
            <a:pPr>
              <a:buNone/>
            </a:pPr>
            <a:r>
              <a:rPr lang="en-US" dirty="0"/>
              <a:t>	1.  Let the war come to them.</a:t>
            </a:r>
          </a:p>
          <a:p>
            <a:pPr>
              <a:buNone/>
            </a:pPr>
            <a:r>
              <a:rPr lang="en-US" dirty="0"/>
              <a:t>	2.  Figured the North would tire of the war and find it too </a:t>
            </a:r>
            <a:r>
              <a:rPr lang="en-US" u="sng" dirty="0"/>
              <a:t>costly</a:t>
            </a:r>
            <a:r>
              <a:rPr lang="en-US" dirty="0"/>
              <a:t>.</a:t>
            </a:r>
          </a:p>
          <a:p>
            <a:pPr>
              <a:buNone/>
            </a:pPr>
            <a:r>
              <a:rPr lang="en-US" dirty="0"/>
              <a:t>	3.  Get France and/or Great Britain to help.</a:t>
            </a:r>
          </a:p>
        </p:txBody>
      </p:sp>
      <p:pic>
        <p:nvPicPr>
          <p:cNvPr id="5" name="Picture 4" descr="civil-war-flags-300x173.gif"/>
          <p:cNvPicPr>
            <a:picLocks noChangeAspect="1"/>
          </p:cNvPicPr>
          <p:nvPr/>
        </p:nvPicPr>
        <p:blipFill>
          <a:blip r:embed="rId2" cstate="print"/>
          <a:stretch>
            <a:fillRect/>
          </a:stretch>
        </p:blipFill>
        <p:spPr>
          <a:xfrm>
            <a:off x="1295400" y="5521105"/>
            <a:ext cx="2628900" cy="1515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2963</TotalTime>
  <Words>1808</Words>
  <Application>Microsoft Office PowerPoint</Application>
  <PresentationFormat>On-screen Show (4:3)</PresentationFormat>
  <Paragraphs>197</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Unit 11: The Civil War</vt:lpstr>
      <vt:lpstr>I. Introduction</vt:lpstr>
      <vt:lpstr>Why did Southern States feel they had a right to secede?</vt:lpstr>
      <vt:lpstr>What did President Buchanan do?</vt:lpstr>
      <vt:lpstr>Union vs Confederacy</vt:lpstr>
      <vt:lpstr>The North</vt:lpstr>
      <vt:lpstr>The South</vt:lpstr>
      <vt:lpstr>Both the North and South would be hurt by this war</vt:lpstr>
      <vt:lpstr>Strategies/Goals of the War</vt:lpstr>
      <vt:lpstr>PowerPoint Presentation</vt:lpstr>
      <vt:lpstr>PowerPoint Presentation</vt:lpstr>
      <vt:lpstr>Why was this war more personal than any other in American history?</vt:lpstr>
      <vt:lpstr>Soldiers of the war Age:</vt:lpstr>
      <vt:lpstr>Soldiers: Minorities</vt:lpstr>
      <vt:lpstr>Soldiers: Totals</vt:lpstr>
      <vt:lpstr>Camp Life</vt:lpstr>
      <vt:lpstr>Life at Home</vt:lpstr>
      <vt:lpstr>Life at home: Women</vt:lpstr>
      <vt:lpstr>Women continued</vt:lpstr>
      <vt:lpstr>New Technology</vt:lpstr>
      <vt:lpstr>Technology Continued</vt:lpstr>
      <vt:lpstr>Technology Continued</vt:lpstr>
      <vt:lpstr>8.  New Weapons</vt:lpstr>
      <vt:lpstr>VII.  Prisons Camps</vt:lpstr>
      <vt:lpstr>Prison Camps Continued</vt:lpstr>
      <vt:lpstr>Civil War Medicine</vt:lpstr>
      <vt:lpstr>VIII: Terminology</vt:lpstr>
      <vt:lpstr>Draft</vt:lpstr>
      <vt:lpstr>Military Terms/Divisions</vt:lpstr>
      <vt:lpstr>Civil War Statistics</vt:lpstr>
      <vt:lpstr>Civil War Statistics Cont.</vt:lpstr>
      <vt:lpstr>PowerPoint Presentation</vt:lpstr>
      <vt:lpstr>Deaths in American Wars</vt:lpstr>
      <vt:lpstr>1.5 Million Casualties!!!</vt:lpstr>
      <vt:lpstr>Military Rank</vt:lpstr>
    </vt:vector>
  </TitlesOfParts>
  <Company>Brandon Valley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dc:title>
  <dc:creator>zerrm</dc:creator>
  <cp:lastModifiedBy>Zerr, Mitchell R</cp:lastModifiedBy>
  <cp:revision>141</cp:revision>
  <dcterms:created xsi:type="dcterms:W3CDTF">2012-04-16T19:58:56Z</dcterms:created>
  <dcterms:modified xsi:type="dcterms:W3CDTF">2024-04-22T00:44:23Z</dcterms:modified>
</cp:coreProperties>
</file>