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4" r:id="rId6"/>
    <p:sldId id="260" r:id="rId7"/>
    <p:sldId id="262" r:id="rId8"/>
    <p:sldId id="269" r:id="rId9"/>
    <p:sldId id="266" r:id="rId10"/>
    <p:sldId id="267" r:id="rId11"/>
    <p:sldId id="261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BC5C-1A9C-4215-A4CC-FF2CDB60CC3B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A52173-F7F4-49E5-B415-AE020C133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BC5C-1A9C-4215-A4CC-FF2CDB60CC3B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2173-F7F4-49E5-B415-AE020C133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BC5C-1A9C-4215-A4CC-FF2CDB60CC3B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2173-F7F4-49E5-B415-AE020C133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D0BC5C-1A9C-4215-A4CC-FF2CDB60CC3B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1A52173-F7F4-49E5-B415-AE020C133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BC5C-1A9C-4215-A4CC-FF2CDB60CC3B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2173-F7F4-49E5-B415-AE020C133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BC5C-1A9C-4215-A4CC-FF2CDB60CC3B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2173-F7F4-49E5-B415-AE020C133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2173-F7F4-49E5-B415-AE020C133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BC5C-1A9C-4215-A4CC-FF2CDB60CC3B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BC5C-1A9C-4215-A4CC-FF2CDB60CC3B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2173-F7F4-49E5-B415-AE020C133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BC5C-1A9C-4215-A4CC-FF2CDB60CC3B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2173-F7F4-49E5-B415-AE020C1335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D0BC5C-1A9C-4215-A4CC-FF2CDB60CC3B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1A52173-F7F4-49E5-B415-AE020C133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0BC5C-1A9C-4215-A4CC-FF2CDB60CC3B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A52173-F7F4-49E5-B415-AE020C133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D0BC5C-1A9C-4215-A4CC-FF2CDB60CC3B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1A52173-F7F4-49E5-B415-AE020C133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305800" cy="685800"/>
          </a:xfrm>
        </p:spPr>
        <p:txBody>
          <a:bodyPr/>
          <a:lstStyle/>
          <a:p>
            <a:r>
              <a:rPr lang="en-US" sz="2600" dirty="0"/>
              <a:t>Life at home in both the North &amp; South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852268"/>
          </a:xfrm>
        </p:spPr>
        <p:txBody>
          <a:bodyPr/>
          <a:lstStyle/>
          <a:p>
            <a:r>
              <a:rPr lang="en-US" dirty="0">
                <a:latin typeface="Copperplate Gothic Bold" pitchFamily="34" charset="0"/>
              </a:rPr>
              <a:t>Home front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57600"/>
            <a:ext cx="1524000" cy="2421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4600" y="6049942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Children of Sgt. Amos Humiston, 154</a:t>
            </a:r>
            <a:r>
              <a:rPr lang="en-US" sz="2000" baseline="30000" dirty="0"/>
              <a:t>th</a:t>
            </a:r>
            <a:r>
              <a:rPr lang="en-US" sz="2000" dirty="0"/>
              <a:t> New York</a:t>
            </a:r>
          </a:p>
        </p:txBody>
      </p:sp>
    </p:spTree>
    <p:extLst>
      <p:ext uri="{BB962C8B-B14F-4D97-AF65-F5344CB8AC3E}">
        <p14:creationId xmlns:p14="http://schemas.microsoft.com/office/powerpoint/2010/main" val="4251468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19800"/>
          </a:xfrm>
        </p:spPr>
        <p:txBody>
          <a:bodyPr>
            <a:normAutofit lnSpcReduction="10000"/>
          </a:bodyPr>
          <a:lstStyle/>
          <a:p>
            <a:endParaRPr lang="en-US" sz="2400" dirty="0"/>
          </a:p>
          <a:p>
            <a:r>
              <a:rPr lang="en-US" sz="2400" dirty="0"/>
              <a:t>Letters to a loved one provided a precious link between life in camp or on the battlefield and home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Understanding its importance to morale, the army assigned personnel to collect, distribute, and deliver the soldiers’ mail; wagons and tents were employed as mobile post offices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Confederacy established its own Post Office Dept. in February of 1861 and named former U.S. Congressman John </a:t>
            </a:r>
            <a:r>
              <a:rPr lang="en-US" sz="2400" dirty="0" err="1"/>
              <a:t>Henninger</a:t>
            </a:r>
            <a:r>
              <a:rPr lang="en-US" sz="2400" dirty="0"/>
              <a:t> Reagan as the Postmaster General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exchange of mail between the North and South was banned in August of 1861 except under flag of truce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pperplate Gothic Bold" pitchFamily="34" charset="0"/>
              </a:rPr>
              <a:t>Staying connected</a:t>
            </a:r>
          </a:p>
        </p:txBody>
      </p:sp>
    </p:spTree>
    <p:extLst>
      <p:ext uri="{BB962C8B-B14F-4D97-AF65-F5344CB8AC3E}">
        <p14:creationId xmlns:p14="http://schemas.microsoft.com/office/powerpoint/2010/main" val="4213150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/>
              <a:t>Identification of those who had fallen was poor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is the first time that many fallen soldiers are returned to their families thanks to the practice of embalming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After the War ended, the Nation's veterans assistance program was expanded to include benefits and pensions not only for veterans, but also their widows and dependents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pperplate Gothic Bold" pitchFamily="34" charset="0"/>
              </a:rPr>
              <a:t>Returning those who were lost</a:t>
            </a:r>
          </a:p>
        </p:txBody>
      </p:sp>
    </p:spTree>
    <p:extLst>
      <p:ext uri="{BB962C8B-B14F-4D97-AF65-F5344CB8AC3E}">
        <p14:creationId xmlns:p14="http://schemas.microsoft.com/office/powerpoint/2010/main" val="1346856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sz="2400" dirty="0"/>
              <a:t>Roughly 2.3 percent of the entire US population died in the Civil War</a:t>
            </a:r>
          </a:p>
          <a:p>
            <a:r>
              <a:rPr lang="en-US" sz="2400" dirty="0"/>
              <a:t>Families would be fatherless</a:t>
            </a:r>
          </a:p>
          <a:p>
            <a:r>
              <a:rPr lang="en-US" sz="2400" dirty="0"/>
              <a:t>Mothers would have one or more less sons</a:t>
            </a:r>
          </a:p>
          <a:p>
            <a:r>
              <a:rPr lang="en-US" sz="2400" dirty="0"/>
              <a:t>The work force will require women to fill the needs</a:t>
            </a:r>
          </a:p>
          <a:p>
            <a:r>
              <a:rPr lang="en-US" sz="2400" dirty="0"/>
              <a:t>Reconstruction will take years to TRY to </a:t>
            </a:r>
            <a:r>
              <a:rPr lang="en-US" sz="2400"/>
              <a:t>rebuild America</a:t>
            </a:r>
            <a:endParaRPr lang="en-US" sz="2400" dirty="0"/>
          </a:p>
          <a:p>
            <a:endParaRPr lang="en-US" sz="2400" dirty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Copperplate Gothic Bold" pitchFamily="34" charset="0"/>
              </a:rPr>
              <a:t>The war will change America and families forever </a:t>
            </a:r>
            <a:endParaRPr lang="en-US" sz="36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36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Economically the country was emerging from the financial crisis of 1857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United States was solidifying its position on the North American continent with the admission of Oregon as the 33</a:t>
            </a:r>
            <a:r>
              <a:rPr lang="en-US" baseline="30000" dirty="0"/>
              <a:t>rd</a:t>
            </a:r>
            <a:r>
              <a:rPr lang="en-US" dirty="0"/>
              <a:t> state in 1859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The U.S. boasted one of the best educated populations in the world with literacy rates toping 50% by 1860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opperplate Gothic Bold" pitchFamily="34" charset="0"/>
              </a:rPr>
              <a:t>Life Before the War</a:t>
            </a:r>
          </a:p>
        </p:txBody>
      </p:sp>
    </p:spTree>
    <p:extLst>
      <p:ext uri="{BB962C8B-B14F-4D97-AF65-F5344CB8AC3E}">
        <p14:creationId xmlns:p14="http://schemas.microsoft.com/office/powerpoint/2010/main" val="2348119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r>
              <a:rPr lang="en-US" dirty="0"/>
              <a:t>Urban centers were emerging primarily in the North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The Northern and Southern economies were moving in vastly different directions</a:t>
            </a:r>
          </a:p>
          <a:p>
            <a:endParaRPr lang="en-US" dirty="0"/>
          </a:p>
          <a:p>
            <a:r>
              <a:rPr lang="en-US" dirty="0"/>
              <a:t>Over 90% of the nation’s manufactured goods were produced in the North</a:t>
            </a:r>
          </a:p>
          <a:p>
            <a:endParaRPr lang="en-US" dirty="0"/>
          </a:p>
          <a:p>
            <a:r>
              <a:rPr lang="en-US" dirty="0"/>
              <a:t>In 1860, cotton accounted for 57% of all U.S. exports, the South produced an estimated 5,335,439 bales of cotton in 1860 or about 2,134,175,600 pounds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pperplate Gothic Bold" pitchFamily="34" charset="0"/>
              </a:rPr>
              <a:t>One Nation – Two Directions</a:t>
            </a:r>
          </a:p>
        </p:txBody>
      </p:sp>
    </p:spTree>
    <p:extLst>
      <p:ext uri="{BB962C8B-B14F-4D97-AF65-F5344CB8AC3E}">
        <p14:creationId xmlns:p14="http://schemas.microsoft.com/office/powerpoint/2010/main" val="2410862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1860 the nation’s total population numbered slightly over 31-million </a:t>
            </a:r>
          </a:p>
          <a:p>
            <a:pPr lvl="1"/>
            <a:r>
              <a:rPr lang="en-US" sz="2000" dirty="0"/>
              <a:t>Northern pop. – About 21.5 million</a:t>
            </a:r>
          </a:p>
          <a:p>
            <a:pPr lvl="1"/>
            <a:r>
              <a:rPr lang="en-US" sz="2000" dirty="0"/>
              <a:t>Southern pop. – About 5.5 million</a:t>
            </a:r>
          </a:p>
          <a:p>
            <a:pPr lvl="1"/>
            <a:r>
              <a:rPr lang="en-US" sz="2000" dirty="0"/>
              <a:t>Slaves – About 4-million</a:t>
            </a:r>
          </a:p>
          <a:p>
            <a:r>
              <a:rPr lang="en-US" dirty="0"/>
              <a:t>Men of military age (18-45)</a:t>
            </a:r>
          </a:p>
          <a:p>
            <a:pPr lvl="1"/>
            <a:r>
              <a:rPr lang="en-US" sz="2000" dirty="0"/>
              <a:t>North – 4,755,859 </a:t>
            </a:r>
          </a:p>
          <a:p>
            <a:pPr lvl="1"/>
            <a:r>
              <a:rPr lang="en-US" sz="2000" dirty="0"/>
              <a:t>South – 868,206</a:t>
            </a:r>
          </a:p>
          <a:p>
            <a:r>
              <a:rPr lang="en-US" dirty="0"/>
              <a:t>Population distribution </a:t>
            </a:r>
          </a:p>
          <a:p>
            <a:pPr lvl="1"/>
            <a:r>
              <a:rPr lang="en-US" sz="2000" dirty="0"/>
              <a:t>Heaviest concentration of whites,</a:t>
            </a:r>
          </a:p>
          <a:p>
            <a:pPr marL="365760" lvl="1" indent="0">
              <a:buNone/>
            </a:pPr>
            <a:r>
              <a:rPr lang="en-US" sz="2000" dirty="0"/>
              <a:t>New England and Ohio River Valleys</a:t>
            </a:r>
          </a:p>
          <a:p>
            <a:pPr lvl="1"/>
            <a:r>
              <a:rPr lang="en-US" sz="2000" dirty="0"/>
              <a:t>Heaviest concentration of African-</a:t>
            </a:r>
          </a:p>
          <a:p>
            <a:pPr marL="365760" lvl="1" indent="0">
              <a:buNone/>
            </a:pPr>
            <a:r>
              <a:rPr lang="en-US" sz="2000" dirty="0"/>
              <a:t>Americans through the lower South </a:t>
            </a:r>
          </a:p>
          <a:p>
            <a:pPr marL="365760" lvl="1" indent="0">
              <a:buNone/>
            </a:pPr>
            <a:r>
              <a:rPr lang="en-US" sz="2000" dirty="0"/>
              <a:t>(Cotton-belt)</a:t>
            </a:r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pperplate Gothic Bold" pitchFamily="34" charset="0"/>
              </a:rPr>
              <a:t>Population</a:t>
            </a:r>
          </a:p>
        </p:txBody>
      </p:sp>
      <p:pic>
        <p:nvPicPr>
          <p:cNvPr id="1026" name="Picture 2" descr="C:\Documents and Settings\Hunt\Desktop\Lincoln\1860 population m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524000"/>
            <a:ext cx="3588801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74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In 1860, the average couple got married in their early to mid-twenties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average male worker received $1.35 per day for 11 hours of labor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They typically had between 6-7 children, down from the average of 8-9 in 1800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Infant mortality was a problem throughout the nation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pperplate Gothic Bold" pitchFamily="34" charset="0"/>
              </a:rPr>
              <a:t>Family</a:t>
            </a:r>
          </a:p>
        </p:txBody>
      </p:sp>
    </p:spTree>
    <p:extLst>
      <p:ext uri="{BB962C8B-B14F-4D97-AF65-F5344CB8AC3E}">
        <p14:creationId xmlns:p14="http://schemas.microsoft.com/office/powerpoint/2010/main" val="391208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Between April and December 1861, the army expands from slightly over 16,000 to 660,000; a 44 fold increase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the South, the initial call up of 100,000 was expanded to 400,000 by January of 1862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By the end of the War its believed that more than 3 million men wore the blue or grey uniform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pperplate Gothic Bold" pitchFamily="34" charset="0"/>
              </a:rPr>
              <a:t>The War Begins</a:t>
            </a:r>
          </a:p>
        </p:txBody>
      </p:sp>
    </p:spTree>
    <p:extLst>
      <p:ext uri="{BB962C8B-B14F-4D97-AF65-F5344CB8AC3E}">
        <p14:creationId xmlns:p14="http://schemas.microsoft.com/office/powerpoint/2010/main" val="3744222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r>
              <a:rPr lang="en-US" dirty="0"/>
              <a:t>Prior to the War, food prices throughout the country were fairly uniform with minor variations depending upon location and availability.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the North prices rose steadily topping out in 1863 at double or triple their pre-War prices.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the South, food prices spiraled out of control and continued to increase as the War dragged on</a:t>
            </a:r>
          </a:p>
          <a:p>
            <a:endParaRPr lang="en-US" sz="2400" dirty="0"/>
          </a:p>
          <a:p>
            <a:r>
              <a:rPr lang="en-US" sz="2400" dirty="0"/>
              <a:t>By 1864 prices in the South had in some cases risen 1000%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pperplate Gothic Bold" pitchFamily="34" charset="0"/>
              </a:rPr>
              <a:t>Feeding a Family</a:t>
            </a:r>
          </a:p>
        </p:txBody>
      </p:sp>
    </p:spTree>
    <p:extLst>
      <p:ext uri="{BB962C8B-B14F-4D97-AF65-F5344CB8AC3E}">
        <p14:creationId xmlns:p14="http://schemas.microsoft.com/office/powerpoint/2010/main" val="2200343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FAED42-E10A-4FBC-AAD9-6A67E1A4E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Civil War Inflation – Food Prices Skyrocket in the North – New York City Market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14C08A-B25E-4AC6-8AAB-EAEF9FDED1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1861</a:t>
            </a:r>
          </a:p>
          <a:p>
            <a:r>
              <a:rPr lang="en-US" dirty="0"/>
              <a:t>Eggs = 15 cents per dozen</a:t>
            </a:r>
          </a:p>
          <a:p>
            <a:r>
              <a:rPr lang="en-US" dirty="0"/>
              <a:t>Cheese = 20 cents/</a:t>
            </a:r>
            <a:r>
              <a:rPr lang="en-US" dirty="0" err="1"/>
              <a:t>lb</a:t>
            </a:r>
            <a:endParaRPr lang="en-US" dirty="0"/>
          </a:p>
          <a:p>
            <a:r>
              <a:rPr lang="en-US" dirty="0"/>
              <a:t>Bacon = 28 cents/</a:t>
            </a:r>
            <a:r>
              <a:rPr lang="en-US" dirty="0" err="1"/>
              <a:t>lb</a:t>
            </a:r>
            <a:endParaRPr lang="en-US" dirty="0"/>
          </a:p>
          <a:p>
            <a:r>
              <a:rPr lang="en-US" dirty="0"/>
              <a:t>A Peck of apples (10-12 </a:t>
            </a:r>
            <a:r>
              <a:rPr lang="en-US" dirty="0" err="1"/>
              <a:t>lbs</a:t>
            </a:r>
            <a:r>
              <a:rPr lang="en-US" dirty="0"/>
              <a:t>) = $1.00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993915-3379-4980-BBCF-9579961F9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4572000"/>
          </a:xfrm>
        </p:spPr>
        <p:txBody>
          <a:bodyPr/>
          <a:lstStyle/>
          <a:p>
            <a:r>
              <a:rPr lang="en-US" dirty="0"/>
              <a:t>1863</a:t>
            </a:r>
          </a:p>
          <a:p>
            <a:r>
              <a:rPr lang="en-US" dirty="0"/>
              <a:t>Eggs = 25 cents per dozen</a:t>
            </a:r>
          </a:p>
          <a:p>
            <a:r>
              <a:rPr lang="en-US" dirty="0"/>
              <a:t>Cheese = 50 cents/</a:t>
            </a:r>
            <a:r>
              <a:rPr lang="en-US" dirty="0" err="1"/>
              <a:t>lb</a:t>
            </a:r>
            <a:endParaRPr lang="en-US" dirty="0"/>
          </a:p>
          <a:p>
            <a:r>
              <a:rPr lang="en-US" dirty="0"/>
              <a:t>Bacon = $1.25 per </a:t>
            </a:r>
            <a:r>
              <a:rPr lang="en-US" dirty="0" err="1"/>
              <a:t>lb</a:t>
            </a:r>
            <a:endParaRPr lang="en-US" dirty="0"/>
          </a:p>
          <a:p>
            <a:r>
              <a:rPr lang="en-US" dirty="0"/>
              <a:t>A Peck of apples (10-12 </a:t>
            </a:r>
            <a:r>
              <a:rPr lang="en-US" dirty="0" err="1"/>
              <a:t>lbs</a:t>
            </a:r>
            <a:r>
              <a:rPr lang="en-US" dirty="0"/>
              <a:t>) = $2.50</a:t>
            </a:r>
          </a:p>
        </p:txBody>
      </p:sp>
    </p:spTree>
    <p:extLst>
      <p:ext uri="{BB962C8B-B14F-4D97-AF65-F5344CB8AC3E}">
        <p14:creationId xmlns:p14="http://schemas.microsoft.com/office/powerpoint/2010/main" val="47409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/>
          </a:bodyPr>
          <a:lstStyle/>
          <a:p>
            <a:r>
              <a:rPr lang="en-US" sz="2200" dirty="0"/>
              <a:t>The absence of husbands and fathers didn’t mean that business at home ceased, women and children were forced to take over businesses, supervising farms, and in the South managing plantations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Besides its spiritual connections the church provided a social outlet for families to connect and share information about loved ones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Wanting to feel more involved in the War effort, many women volunteered their skills as seamstresses to help make clothing or to work in hospitals helping the wounded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To take their minds off the war, citizens both North &amp; South visited carnivals, played baseball, attended parties &amp; ball’s, began the bicycle craze, and attended musical concerts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opperplate Gothic Bold" pitchFamily="34" charset="0"/>
              </a:rPr>
              <a:t>Social Life</a:t>
            </a:r>
          </a:p>
        </p:txBody>
      </p:sp>
    </p:spTree>
    <p:extLst>
      <p:ext uri="{BB962C8B-B14F-4D97-AF65-F5344CB8AC3E}">
        <p14:creationId xmlns:p14="http://schemas.microsoft.com/office/powerpoint/2010/main" val="3868735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1394</TotalTime>
  <Words>810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Constantia</vt:lpstr>
      <vt:lpstr>Copperplate Gothic Bold</vt:lpstr>
      <vt:lpstr>Wingdings 2</vt:lpstr>
      <vt:lpstr>Paper</vt:lpstr>
      <vt:lpstr>Home front</vt:lpstr>
      <vt:lpstr>Life Before the War</vt:lpstr>
      <vt:lpstr>One Nation – Two Directions</vt:lpstr>
      <vt:lpstr>Population</vt:lpstr>
      <vt:lpstr>Family</vt:lpstr>
      <vt:lpstr>The War Begins</vt:lpstr>
      <vt:lpstr>Feeding a Family</vt:lpstr>
      <vt:lpstr>Civil War Inflation – Food Prices Skyrocket in the North – New York City Market</vt:lpstr>
      <vt:lpstr>Social Life</vt:lpstr>
      <vt:lpstr>Staying connected</vt:lpstr>
      <vt:lpstr>Returning those who were lost</vt:lpstr>
      <vt:lpstr>The war will change America and families forever </vt:lpstr>
    </vt:vector>
  </TitlesOfParts>
  <Company>IHPA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Hunt</dc:creator>
  <cp:lastModifiedBy>Mitchell Zerr</cp:lastModifiedBy>
  <cp:revision>80</cp:revision>
  <dcterms:created xsi:type="dcterms:W3CDTF">2013-06-11T13:34:04Z</dcterms:created>
  <dcterms:modified xsi:type="dcterms:W3CDTF">2019-04-16T20:34:01Z</dcterms:modified>
</cp:coreProperties>
</file>